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handoutMasterIdLst>
    <p:handoutMasterId r:id="rId80"/>
  </p:handoutMasterIdLst>
  <p:sldIdLst>
    <p:sldId id="258" r:id="rId2"/>
    <p:sldId id="346" r:id="rId3"/>
    <p:sldId id="375" r:id="rId4"/>
    <p:sldId id="376" r:id="rId5"/>
    <p:sldId id="394" r:id="rId6"/>
    <p:sldId id="359" r:id="rId7"/>
    <p:sldId id="360" r:id="rId8"/>
    <p:sldId id="371" r:id="rId9"/>
    <p:sldId id="372" r:id="rId10"/>
    <p:sldId id="361" r:id="rId11"/>
    <p:sldId id="373" r:id="rId12"/>
    <p:sldId id="409" r:id="rId13"/>
    <p:sldId id="363" r:id="rId14"/>
    <p:sldId id="374" r:id="rId15"/>
    <p:sldId id="419" r:id="rId16"/>
    <p:sldId id="366" r:id="rId17"/>
    <p:sldId id="388" r:id="rId18"/>
    <p:sldId id="411" r:id="rId19"/>
    <p:sldId id="410" r:id="rId20"/>
    <p:sldId id="417" r:id="rId21"/>
    <p:sldId id="412" r:id="rId22"/>
    <p:sldId id="413" r:id="rId23"/>
    <p:sldId id="414" r:id="rId24"/>
    <p:sldId id="415" r:id="rId25"/>
    <p:sldId id="416" r:id="rId26"/>
    <p:sldId id="367" r:id="rId27"/>
    <p:sldId id="368" r:id="rId28"/>
    <p:sldId id="370" r:id="rId29"/>
    <p:sldId id="377" r:id="rId30"/>
    <p:sldId id="378" r:id="rId31"/>
    <p:sldId id="404" r:id="rId32"/>
    <p:sldId id="379" r:id="rId33"/>
    <p:sldId id="391" r:id="rId34"/>
    <p:sldId id="398" r:id="rId35"/>
    <p:sldId id="399" r:id="rId36"/>
    <p:sldId id="400" r:id="rId37"/>
    <p:sldId id="401" r:id="rId38"/>
    <p:sldId id="392" r:id="rId39"/>
    <p:sldId id="393" r:id="rId40"/>
    <p:sldId id="396" r:id="rId41"/>
    <p:sldId id="397" r:id="rId42"/>
    <p:sldId id="402" r:id="rId43"/>
    <p:sldId id="403" r:id="rId44"/>
    <p:sldId id="395" r:id="rId45"/>
    <p:sldId id="387" r:id="rId46"/>
    <p:sldId id="389" r:id="rId47"/>
    <p:sldId id="322" r:id="rId48"/>
    <p:sldId id="323" r:id="rId49"/>
    <p:sldId id="324" r:id="rId50"/>
    <p:sldId id="325" r:id="rId51"/>
    <p:sldId id="326" r:id="rId52"/>
    <p:sldId id="327" r:id="rId53"/>
    <p:sldId id="328" r:id="rId54"/>
    <p:sldId id="330" r:id="rId55"/>
    <p:sldId id="331" r:id="rId56"/>
    <p:sldId id="333" r:id="rId57"/>
    <p:sldId id="334" r:id="rId58"/>
    <p:sldId id="335" r:id="rId59"/>
    <p:sldId id="336" r:id="rId60"/>
    <p:sldId id="337" r:id="rId61"/>
    <p:sldId id="338" r:id="rId62"/>
    <p:sldId id="339" r:id="rId63"/>
    <p:sldId id="340" r:id="rId64"/>
    <p:sldId id="341" r:id="rId65"/>
    <p:sldId id="342" r:id="rId66"/>
    <p:sldId id="343" r:id="rId67"/>
    <p:sldId id="344" r:id="rId68"/>
    <p:sldId id="381" r:id="rId69"/>
    <p:sldId id="382" r:id="rId70"/>
    <p:sldId id="383" r:id="rId71"/>
    <p:sldId id="384" r:id="rId72"/>
    <p:sldId id="385" r:id="rId73"/>
    <p:sldId id="386" r:id="rId74"/>
    <p:sldId id="405" r:id="rId75"/>
    <p:sldId id="406" r:id="rId76"/>
    <p:sldId id="407" r:id="rId77"/>
    <p:sldId id="345" r:id="rId78"/>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F1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6" autoAdjust="0"/>
    <p:restoredTop sz="75946" autoAdjust="0"/>
  </p:normalViewPr>
  <p:slideViewPr>
    <p:cSldViewPr showGuides="1">
      <p:cViewPr varScale="1">
        <p:scale>
          <a:sx n="82" d="100"/>
          <a:sy n="82" d="100"/>
        </p:scale>
        <p:origin x="-876" y="-90"/>
      </p:cViewPr>
      <p:guideLst>
        <p:guide orient="horz" pos="2160"/>
        <p:guide pos="2880"/>
      </p:guideLst>
    </p:cSldViewPr>
  </p:slideViewPr>
  <p:outlineViewPr>
    <p:cViewPr>
      <p:scale>
        <a:sx n="33" d="100"/>
        <a:sy n="33" d="100"/>
      </p:scale>
      <p:origin x="48" y="1224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76" d="100"/>
          <a:sy n="76" d="100"/>
        </p:scale>
        <p:origin x="-2166"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A5F450CF-EE7F-48AE-A305-ACED379824BD}" type="datetimeFigureOut">
              <a:rPr lang="en-IE" smtClean="0"/>
              <a:t>17/06/2015</a:t>
            </a:fld>
            <a:endParaRPr lang="en-IE"/>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A0BCA6DA-6187-49B1-9DC7-DEE385AE4D37}" type="slidenum">
              <a:rPr lang="en-IE" smtClean="0"/>
              <a:t>‹#›</a:t>
            </a:fld>
            <a:endParaRPr lang="en-IE"/>
          </a:p>
        </p:txBody>
      </p:sp>
    </p:spTree>
    <p:extLst>
      <p:ext uri="{BB962C8B-B14F-4D97-AF65-F5344CB8AC3E}">
        <p14:creationId xmlns:p14="http://schemas.microsoft.com/office/powerpoint/2010/main" val="2942691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28B467A6-D591-49C4-8A3E-41FE3F46F4AC}" type="datetimeFigureOut">
              <a:rPr lang="en-IE" smtClean="0"/>
              <a:pPr/>
              <a:t>17/06/2015</a:t>
            </a:fld>
            <a:endParaRPr lang="en-IE"/>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DE6DB478-2BA2-4D93-999F-3C334779154B}" type="slidenum">
              <a:rPr lang="en-IE" smtClean="0"/>
              <a:pPr/>
              <a:t>‹#›</a:t>
            </a:fld>
            <a:endParaRPr lang="en-IE"/>
          </a:p>
        </p:txBody>
      </p:sp>
    </p:spTree>
    <p:extLst>
      <p:ext uri="{BB962C8B-B14F-4D97-AF65-F5344CB8AC3E}">
        <p14:creationId xmlns:p14="http://schemas.microsoft.com/office/powerpoint/2010/main" val="1110869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1</a:t>
            </a:fld>
            <a:endParaRPr lang="en-IE"/>
          </a:p>
        </p:txBody>
      </p:sp>
    </p:spTree>
    <p:extLst>
      <p:ext uri="{BB962C8B-B14F-4D97-AF65-F5344CB8AC3E}">
        <p14:creationId xmlns:p14="http://schemas.microsoft.com/office/powerpoint/2010/main" val="520068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9787E85-3004-4F42-8F48-D23AF3972E60}" type="slidenum">
              <a:rPr lang="en-US" smtClean="0"/>
              <a:pPr>
                <a:defRPr/>
              </a:pPr>
              <a:t>25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29</a:t>
            </a:fld>
            <a:endParaRPr lang="en-IE"/>
          </a:p>
        </p:txBody>
      </p:sp>
    </p:spTree>
    <p:extLst>
      <p:ext uri="{BB962C8B-B14F-4D97-AF65-F5344CB8AC3E}">
        <p14:creationId xmlns:p14="http://schemas.microsoft.com/office/powerpoint/2010/main" val="4233667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Methyl Salicylate  </a:t>
            </a:r>
            <a:r>
              <a:rPr lang="en-IE" dirty="0" err="1" smtClean="0"/>
              <a:t>mountant</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30</a:t>
            </a:fld>
            <a:endParaRPr lang="en-IE"/>
          </a:p>
        </p:txBody>
      </p:sp>
    </p:spTree>
    <p:extLst>
      <p:ext uri="{BB962C8B-B14F-4D97-AF65-F5344CB8AC3E}">
        <p14:creationId xmlns:p14="http://schemas.microsoft.com/office/powerpoint/2010/main" val="2466459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45</a:t>
            </a:fld>
            <a:endParaRPr lang="en-IE"/>
          </a:p>
        </p:txBody>
      </p:sp>
    </p:spTree>
    <p:extLst>
      <p:ext uri="{BB962C8B-B14F-4D97-AF65-F5344CB8AC3E}">
        <p14:creationId xmlns:p14="http://schemas.microsoft.com/office/powerpoint/2010/main" val="15616633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46</a:t>
            </a:fld>
            <a:endParaRPr lang="en-IE"/>
          </a:p>
        </p:txBody>
      </p:sp>
    </p:spTree>
    <p:extLst>
      <p:ext uri="{BB962C8B-B14F-4D97-AF65-F5344CB8AC3E}">
        <p14:creationId xmlns:p14="http://schemas.microsoft.com/office/powerpoint/2010/main" val="1742016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Poor sample preparation. A z-stack of optical sections, 18.2 </a:t>
            </a:r>
            <a:r>
              <a:rPr lang="en-GB" altLang="en-US" dirty="0" err="1" smtClean="0">
                <a:latin typeface="Arial" charset="0"/>
                <a:ea typeface="msgothic" charset="0"/>
                <a:cs typeface="msgothic" charset="0"/>
              </a:rPr>
              <a:t>μm</a:t>
            </a:r>
            <a:r>
              <a:rPr lang="en-GB" altLang="en-US" dirty="0" smtClean="0">
                <a:latin typeface="Arial" charset="0"/>
                <a:ea typeface="msgothic" charset="0"/>
                <a:cs typeface="msgothic" charset="0"/>
              </a:rPr>
              <a:t> in total thickness, was captured from a mouse brain tissue slice using a confocal microscope (LSM 510; Carl Zeiss </a:t>
            </a:r>
            <a:r>
              <a:rPr lang="en-GB" altLang="en-US" dirty="0" err="1" smtClean="0">
                <a:latin typeface="Arial" charset="0"/>
                <a:ea typeface="msgothic" charset="0"/>
                <a:cs typeface="msgothic" charset="0"/>
              </a:rPr>
              <a:t>MicroImaging</a:t>
            </a:r>
            <a:r>
              <a:rPr lang="en-GB" altLang="en-US" dirty="0" smtClean="0">
                <a:latin typeface="Arial" charset="0"/>
                <a:ea typeface="msgothic" charset="0"/>
                <a:cs typeface="msgothic" charset="0"/>
              </a:rPr>
              <a:t>, Inc.) with a C-</a:t>
            </a:r>
            <a:r>
              <a:rPr lang="en-GB" altLang="en-US" dirty="0" err="1" smtClean="0">
                <a:latin typeface="Arial" charset="0"/>
                <a:ea typeface="msgothic" charset="0"/>
                <a:cs typeface="msgothic" charset="0"/>
              </a:rPr>
              <a:t>Apochromat</a:t>
            </a:r>
            <a:r>
              <a:rPr lang="en-GB" altLang="en-US" dirty="0" smtClean="0">
                <a:latin typeface="Arial" charset="0"/>
                <a:ea typeface="msgothic" charset="0"/>
                <a:cs typeface="msgothic" charset="0"/>
              </a:rPr>
              <a:t> 40×/1.2 NA objective (1-μm optical slice thickness, 50 z-sections collected at 0.33-μm intervals). The tissue was </a:t>
            </a:r>
            <a:r>
              <a:rPr lang="en-GB" altLang="en-US" dirty="0" err="1" smtClean="0">
                <a:latin typeface="Arial" charset="0"/>
                <a:ea typeface="msgothic" charset="0"/>
                <a:cs typeface="msgothic" charset="0"/>
              </a:rPr>
              <a:t>labeled</a:t>
            </a:r>
            <a:r>
              <a:rPr lang="en-GB" altLang="en-US" dirty="0" smtClean="0">
                <a:latin typeface="Arial" charset="0"/>
                <a:ea typeface="msgothic" charset="0"/>
                <a:cs typeface="msgothic" charset="0"/>
              </a:rPr>
              <a:t> with three </a:t>
            </a:r>
            <a:r>
              <a:rPr lang="en-GB" altLang="en-US" dirty="0" err="1" smtClean="0">
                <a:latin typeface="Arial" charset="0"/>
                <a:ea typeface="msgothic" charset="0"/>
                <a:cs typeface="msgothic" charset="0"/>
              </a:rPr>
              <a:t>colors</a:t>
            </a:r>
            <a:r>
              <a:rPr lang="en-GB" altLang="en-US" dirty="0" smtClean="0">
                <a:latin typeface="Arial" charset="0"/>
                <a:ea typeface="msgothic" charset="0"/>
                <a:cs typeface="msgothic" charset="0"/>
              </a:rPr>
              <a:t>: blue (DAPI), marking the nuclei; green (GFP), marking the dendrites; and red (Cy3), marking the microtubule-associated protein MAP2 by indirect antibody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A and B show merged </a:t>
            </a:r>
            <a:r>
              <a:rPr lang="en-GB" altLang="en-US" dirty="0" err="1" smtClean="0">
                <a:latin typeface="Arial" charset="0"/>
                <a:ea typeface="msgothic" charset="0"/>
                <a:cs typeface="msgothic" charset="0"/>
              </a:rPr>
              <a:t>xy</a:t>
            </a:r>
            <a:r>
              <a:rPr lang="en-GB" altLang="en-US" dirty="0" smtClean="0">
                <a:latin typeface="Arial" charset="0"/>
                <a:ea typeface="msgothic" charset="0"/>
                <a:cs typeface="msgothic" charset="0"/>
              </a:rPr>
              <a:t> images taken from the top and middle of the stack, respectively; C shows a merged </a:t>
            </a:r>
            <a:r>
              <a:rPr lang="en-GB" altLang="en-US" dirty="0" err="1" smtClean="0">
                <a:latin typeface="Arial" charset="0"/>
                <a:ea typeface="msgothic" charset="0"/>
                <a:cs typeface="msgothic" charset="0"/>
              </a:rPr>
              <a:t>xz</a:t>
            </a:r>
            <a:r>
              <a:rPr lang="en-GB" altLang="en-US" dirty="0" smtClean="0">
                <a:latin typeface="Arial" charset="0"/>
                <a:ea typeface="msgothic" charset="0"/>
                <a:cs typeface="msgothic" charset="0"/>
              </a:rPr>
              <a:t> reconstruction of the stack (i.e., a “slice” through the stack, perpendicular to the image plane). The GFP and DAPI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extend throughout the whole tissue slice, but the antibody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(red) is restricted to a few sections at the top and bottom, although all of the dendrites should contain MAP2 label. Thus, incomplete penetration of antibodies can lead to false data interpretation.</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47</a:t>
            </a:fld>
            <a:endParaRPr lang="en-IE"/>
          </a:p>
        </p:txBody>
      </p:sp>
    </p:spTree>
    <p:extLst>
      <p:ext uri="{BB962C8B-B14F-4D97-AF65-F5344CB8AC3E}">
        <p14:creationId xmlns:p14="http://schemas.microsoft.com/office/powerpoint/2010/main" val="2047440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NA determines resolution. Differential interference contrast (DIC) images of two different diatoms (A/B and C/D), captured using a microscope (IX-70; Olympus) fitted with a U Plan-Apo 100× objective lens with an adjustable NA (0.5–1.35). For A and C the NA was set to 1.35, whereas for B and D it was set to 0.5. In all cases the focus was adjusted to give the best possible image. The rows of separately resolved “spots” in A appear as blurred lines in B, and the fine details in the second diatom (C) cannot even be seen using the lower NA setting (D). Thus it is NA, not magnification, that determines the resolving power of the objective lens.</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48</a:t>
            </a:fld>
            <a:endParaRPr lang="en-IE"/>
          </a:p>
        </p:txBody>
      </p:sp>
    </p:spTree>
    <p:extLst>
      <p:ext uri="{BB962C8B-B14F-4D97-AF65-F5344CB8AC3E}">
        <p14:creationId xmlns:p14="http://schemas.microsoft.com/office/powerpoint/2010/main" val="1199367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NA determines intensity. A triple-</a:t>
            </a:r>
            <a:r>
              <a:rPr lang="en-GB" altLang="en-US" dirty="0" err="1" smtClean="0">
                <a:latin typeface="Arial" charset="0"/>
                <a:ea typeface="msgothic" charset="0"/>
                <a:cs typeface="msgothic" charset="0"/>
              </a:rPr>
              <a:t>labeled</a:t>
            </a:r>
            <a:r>
              <a:rPr lang="en-GB" altLang="en-US" dirty="0" smtClean="0">
                <a:latin typeface="Arial" charset="0"/>
                <a:ea typeface="msgothic" charset="0"/>
                <a:cs typeface="msgothic" charset="0"/>
              </a:rPr>
              <a:t> MDCK epithelial cell monolayer was imaged by confocal microscopy (LSM 510; Carl Zeiss </a:t>
            </a:r>
            <a:r>
              <a:rPr lang="en-GB" altLang="en-US" dirty="0" err="1" smtClean="0">
                <a:latin typeface="Arial" charset="0"/>
                <a:ea typeface="msgothic" charset="0"/>
                <a:cs typeface="msgothic" charset="0"/>
              </a:rPr>
              <a:t>MicroImaging</a:t>
            </a:r>
            <a:r>
              <a:rPr lang="en-GB" altLang="en-US" dirty="0" smtClean="0">
                <a:latin typeface="Arial" charset="0"/>
                <a:ea typeface="msgothic" charset="0"/>
                <a:cs typeface="msgothic" charset="0"/>
              </a:rPr>
              <a:t>, Inc.). Image A was acquired using a 10×/0.25 NA objective (A-Plan), and B using a 10×/0.45 NA objective (C-</a:t>
            </a:r>
            <a:r>
              <a:rPr lang="en-GB" altLang="en-US" dirty="0" err="1" smtClean="0">
                <a:latin typeface="Arial" charset="0"/>
                <a:ea typeface="msgothic" charset="0"/>
                <a:cs typeface="msgothic" charset="0"/>
              </a:rPr>
              <a:t>Apochromat</a:t>
            </a:r>
            <a:r>
              <a:rPr lang="en-GB" altLang="en-US" dirty="0" smtClean="0">
                <a:latin typeface="Arial" charset="0"/>
                <a:ea typeface="msgothic" charset="0"/>
                <a:cs typeface="msgothic" charset="0"/>
              </a:rPr>
              <a:t>). Single optical sections were acquired using identical acquisition settings, and with pinholes of 1 Airy Unit for the red channel and adjusted to maintain constant optical slice thickness in the other channels. Image A was acquired first using the minimum laser power and gain necessary to visualize signal in each channel. The image acquired with the higher NA objective (B) was so much brighter that all channels are highly saturated. This is because intensity is proportional to the fourth power of the NA.</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49</a:t>
            </a:fld>
            <a:endParaRPr lang="en-IE"/>
          </a:p>
        </p:txBody>
      </p:sp>
    </p:spTree>
    <p:extLst>
      <p:ext uri="{BB962C8B-B14F-4D97-AF65-F5344CB8AC3E}">
        <p14:creationId xmlns:p14="http://schemas.microsoft.com/office/powerpoint/2010/main" val="725707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High resolution images are necessary for </a:t>
            </a:r>
            <a:r>
              <a:rPr lang="en-GB" altLang="en-US" dirty="0" err="1" smtClean="0">
                <a:latin typeface="Arial" charset="0"/>
                <a:ea typeface="msgothic" charset="0"/>
                <a:cs typeface="msgothic" charset="0"/>
              </a:rPr>
              <a:t>colocalization</a:t>
            </a:r>
            <a:r>
              <a:rPr lang="en-GB" altLang="en-US" dirty="0" smtClean="0">
                <a:latin typeface="Arial" charset="0"/>
                <a:ea typeface="msgothic" charset="0"/>
                <a:cs typeface="msgothic" charset="0"/>
              </a:rPr>
              <a:t> studies. MDCK cells were </a:t>
            </a:r>
            <a:r>
              <a:rPr lang="en-GB" altLang="en-US" dirty="0" err="1" smtClean="0">
                <a:latin typeface="Arial" charset="0"/>
                <a:ea typeface="msgothic" charset="0"/>
                <a:cs typeface="msgothic" charset="0"/>
              </a:rPr>
              <a:t>labeled</a:t>
            </a:r>
            <a:r>
              <a:rPr lang="en-GB" altLang="en-US" dirty="0" smtClean="0">
                <a:latin typeface="Arial" charset="0"/>
                <a:ea typeface="msgothic" charset="0"/>
                <a:cs typeface="msgothic" charset="0"/>
              </a:rPr>
              <a:t> for tubulin (green; Alexa Fluor 488) and </a:t>
            </a:r>
            <a:r>
              <a:rPr lang="en-GB" altLang="en-US" dirty="0" err="1" smtClean="0">
                <a:latin typeface="Arial" charset="0"/>
                <a:ea typeface="msgothic" charset="0"/>
                <a:cs typeface="msgothic" charset="0"/>
              </a:rPr>
              <a:t>cytokeratins</a:t>
            </a:r>
            <a:r>
              <a:rPr lang="en-GB" altLang="en-US" dirty="0" smtClean="0">
                <a:latin typeface="Arial" charset="0"/>
                <a:ea typeface="msgothic" charset="0"/>
                <a:cs typeface="msgothic" charset="0"/>
              </a:rPr>
              <a:t> (red; </a:t>
            </a:r>
            <a:r>
              <a:rPr lang="en-GB" altLang="en-US" dirty="0" err="1" smtClean="0">
                <a:latin typeface="Arial" charset="0"/>
                <a:ea typeface="msgothic" charset="0"/>
                <a:cs typeface="msgothic" charset="0"/>
              </a:rPr>
              <a:t>Rhodamine</a:t>
            </a:r>
            <a:r>
              <a:rPr lang="en-GB" altLang="en-US" dirty="0" smtClean="0">
                <a:latin typeface="Arial" charset="0"/>
                <a:ea typeface="msgothic" charset="0"/>
                <a:cs typeface="msgothic" charset="0"/>
              </a:rPr>
              <a:t> Red-X), and imaged by confocal microscopy (LSM 510; Carl Zeiss </a:t>
            </a:r>
            <a:r>
              <a:rPr lang="en-GB" altLang="en-US" dirty="0" err="1" smtClean="0">
                <a:latin typeface="Arial" charset="0"/>
                <a:ea typeface="msgothic" charset="0"/>
                <a:cs typeface="msgothic" charset="0"/>
              </a:rPr>
              <a:t>MicroImaging</a:t>
            </a:r>
            <a:r>
              <a:rPr lang="en-GB" altLang="en-US" dirty="0" smtClean="0">
                <a:latin typeface="Arial" charset="0"/>
                <a:ea typeface="msgothic" charset="0"/>
                <a:cs typeface="msgothic" charset="0"/>
              </a:rPr>
              <a:t>, Inc.) using an A-Plan 10×/0.25 NA objective (A) or an α-Plan-</a:t>
            </a:r>
            <a:r>
              <a:rPr lang="en-GB" altLang="en-US" dirty="0" err="1" smtClean="0">
                <a:latin typeface="Arial" charset="0"/>
                <a:ea typeface="msgothic" charset="0"/>
                <a:cs typeface="msgothic" charset="0"/>
              </a:rPr>
              <a:t>Fluar</a:t>
            </a:r>
            <a:r>
              <a:rPr lang="en-GB" altLang="en-US" dirty="0" smtClean="0">
                <a:latin typeface="Arial" charset="0"/>
                <a:ea typeface="msgothic" charset="0"/>
                <a:cs typeface="msgothic" charset="0"/>
              </a:rPr>
              <a:t> 100×/1.45 NA objective (B). Merged images show single optical sections, collected with the pinhole set to 1 Airy Unit for the red channel and adjusted to give the same optical slice thickness in the green channel. Using the low resolution and magnification objective (A) the merged image appears largely “yellow,” suggesting </a:t>
            </a:r>
            <a:r>
              <a:rPr lang="en-GB" altLang="en-US" dirty="0" err="1" smtClean="0">
                <a:latin typeface="Arial" charset="0"/>
                <a:ea typeface="msgothic" charset="0"/>
                <a:cs typeface="msgothic" charset="0"/>
              </a:rPr>
              <a:t>colocalization</a:t>
            </a:r>
            <a:r>
              <a:rPr lang="en-GB" altLang="en-US" dirty="0" smtClean="0">
                <a:latin typeface="Arial" charset="0"/>
                <a:ea typeface="msgothic" charset="0"/>
                <a:cs typeface="msgothic" charset="0"/>
              </a:rPr>
              <a:t> of the two components. However, the higher resolution image (B) reveals that they are actually localized in extensive but </a:t>
            </a:r>
            <a:r>
              <a:rPr lang="en-GB" altLang="en-US" dirty="0" err="1" smtClean="0">
                <a:latin typeface="Arial" charset="0"/>
                <a:ea typeface="msgothic" charset="0"/>
                <a:cs typeface="msgothic" charset="0"/>
              </a:rPr>
              <a:t>nonoverlapping</a:t>
            </a:r>
            <a:r>
              <a:rPr lang="en-GB" altLang="en-US" dirty="0" smtClean="0">
                <a:latin typeface="Arial" charset="0"/>
                <a:ea typeface="msgothic" charset="0"/>
                <a:cs typeface="msgothic" charset="0"/>
              </a:rPr>
              <a:t> cytoplasmic networks. Thus, low resolution images can give false indications of </a:t>
            </a:r>
            <a:r>
              <a:rPr lang="en-GB" altLang="en-US" dirty="0" err="1" smtClean="0">
                <a:latin typeface="Arial" charset="0"/>
                <a:ea typeface="msgothic" charset="0"/>
                <a:cs typeface="msgothic" charset="0"/>
              </a:rPr>
              <a:t>colocalization</a:t>
            </a:r>
            <a:r>
              <a:rPr lang="en-GB" altLang="en-US" dirty="0" smtClean="0">
                <a:latin typeface="Arial" charset="0"/>
                <a:ea typeface="msgothic" charset="0"/>
                <a:cs typeface="msgothic" charset="0"/>
              </a:rPr>
              <a:t>.</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50</a:t>
            </a:fld>
            <a:endParaRPr lang="en-IE"/>
          </a:p>
        </p:txBody>
      </p:sp>
    </p:spTree>
    <p:extLst>
      <p:ext uri="{BB962C8B-B14F-4D97-AF65-F5344CB8AC3E}">
        <p14:creationId xmlns:p14="http://schemas.microsoft.com/office/powerpoint/2010/main" val="881365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Emission filters must be selected to match your </a:t>
            </a:r>
            <a:r>
              <a:rPr lang="en-GB" altLang="en-US" dirty="0" err="1" smtClean="0">
                <a:latin typeface="Arial" charset="0"/>
                <a:ea typeface="msgothic" charset="0"/>
                <a:cs typeface="msgothic" charset="0"/>
              </a:rPr>
              <a:t>fluorochrome</a:t>
            </a:r>
            <a:r>
              <a:rPr lang="en-GB" altLang="en-US" dirty="0" smtClean="0">
                <a:latin typeface="Arial" charset="0"/>
                <a:ea typeface="msgothic" charset="0"/>
                <a:cs typeface="msgothic" charset="0"/>
              </a:rPr>
              <a:t> combination. Question: how many different </a:t>
            </a:r>
            <a:r>
              <a:rPr lang="en-GB" altLang="en-US" dirty="0" err="1" smtClean="0">
                <a:latin typeface="Arial" charset="0"/>
                <a:ea typeface="msgothic" charset="0"/>
                <a:cs typeface="msgothic" charset="0"/>
              </a:rPr>
              <a:t>fluorochromes</a:t>
            </a:r>
            <a:r>
              <a:rPr lang="en-GB" altLang="en-US" dirty="0" smtClean="0">
                <a:latin typeface="Arial" charset="0"/>
                <a:ea typeface="msgothic" charset="0"/>
                <a:cs typeface="msgothic" charset="0"/>
              </a:rPr>
              <a:t> are present in this sample? </a:t>
            </a:r>
            <a:r>
              <a:rPr lang="en-GB" altLang="en-US" dirty="0" err="1" smtClean="0">
                <a:latin typeface="Arial" charset="0"/>
                <a:ea typeface="msgothic" charset="0"/>
                <a:cs typeface="msgothic" charset="0"/>
              </a:rPr>
              <a:t>Labeled</a:t>
            </a:r>
            <a:r>
              <a:rPr lang="en-GB" altLang="en-US" dirty="0" smtClean="0">
                <a:latin typeface="Arial" charset="0"/>
                <a:ea typeface="msgothic" charset="0"/>
                <a:cs typeface="msgothic" charset="0"/>
              </a:rPr>
              <a:t> MDCK cells were imaged using a confocal microscope (LSM 510; Carl Zeiss </a:t>
            </a:r>
            <a:r>
              <a:rPr lang="en-GB" altLang="en-US" dirty="0" err="1" smtClean="0">
                <a:latin typeface="Arial" charset="0"/>
                <a:ea typeface="msgothic" charset="0"/>
                <a:cs typeface="msgothic" charset="0"/>
              </a:rPr>
              <a:t>MicroImaging</a:t>
            </a:r>
            <a:r>
              <a:rPr lang="en-GB" altLang="en-US" dirty="0" smtClean="0">
                <a:latin typeface="Arial" charset="0"/>
                <a:ea typeface="msgothic" charset="0"/>
                <a:cs typeface="msgothic" charset="0"/>
              </a:rPr>
              <a:t>, Inc.) fitted with a Plan-</a:t>
            </a:r>
            <a:r>
              <a:rPr lang="en-GB" altLang="en-US" dirty="0" err="1" smtClean="0">
                <a:latin typeface="Arial" charset="0"/>
                <a:ea typeface="msgothic" charset="0"/>
                <a:cs typeface="msgothic" charset="0"/>
              </a:rPr>
              <a:t>Apochromat</a:t>
            </a:r>
            <a:r>
              <a:rPr lang="en-GB" altLang="en-US" dirty="0" smtClean="0">
                <a:latin typeface="Arial" charset="0"/>
                <a:ea typeface="msgothic" charset="0"/>
                <a:cs typeface="msgothic" charset="0"/>
              </a:rPr>
              <a:t> 63×/1.4 NA objective lens. All three images were acquired using 543-nm excitation and an HFP 488/543 main </a:t>
            </a:r>
            <a:r>
              <a:rPr lang="en-GB" altLang="en-US" dirty="0" err="1" smtClean="0">
                <a:latin typeface="Arial" charset="0"/>
                <a:ea typeface="msgothic" charset="0"/>
                <a:cs typeface="msgothic" charset="0"/>
              </a:rPr>
              <a:t>beamsplitter</a:t>
            </a:r>
            <a:r>
              <a:rPr lang="en-GB" altLang="en-US" dirty="0" smtClean="0">
                <a:latin typeface="Arial" charset="0"/>
                <a:ea typeface="msgothic" charset="0"/>
                <a:cs typeface="msgothic" charset="0"/>
              </a:rPr>
              <a:t>. Image A was acquired using a 560-nm long-pass filter. Actin filaments, nuclei, and cell–cell junctions all appear red. Image B was acquired using a sequential scan (multitrack), using a 560–615 band-pass emission filter for the red channel and a 650-nm long-pass filter for the blue channel. It is now evident that the nuclear stain is far red, while the cytoplasmic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is red. Image C was acquired using a spectral imaging device (here the META detector; Carl Zeiss </a:t>
            </a:r>
            <a:r>
              <a:rPr lang="en-GB" altLang="en-US" dirty="0" err="1" smtClean="0">
                <a:latin typeface="Arial" charset="0"/>
                <a:ea typeface="msgothic" charset="0"/>
                <a:cs typeface="msgothic" charset="0"/>
              </a:rPr>
              <a:t>MicroImaging</a:t>
            </a:r>
            <a:r>
              <a:rPr lang="en-GB" altLang="en-US" dirty="0" smtClean="0">
                <a:latin typeface="Arial" charset="0"/>
                <a:ea typeface="msgothic" charset="0"/>
                <a:cs typeface="msgothic" charset="0"/>
              </a:rPr>
              <a:t>, Inc.), collecting the emission as a series of ∼11-nm spectral bands across a total range of 552–723 nm. </a:t>
            </a:r>
            <a:r>
              <a:rPr lang="en-GB" altLang="en-US" dirty="0" err="1" smtClean="0">
                <a:latin typeface="Arial" charset="0"/>
                <a:ea typeface="msgothic" charset="0"/>
                <a:cs typeface="msgothic" charset="0"/>
              </a:rPr>
              <a:t>Unmixing</a:t>
            </a:r>
            <a:r>
              <a:rPr lang="en-GB" altLang="en-US" dirty="0" smtClean="0">
                <a:latin typeface="Arial" charset="0"/>
                <a:ea typeface="msgothic" charset="0"/>
                <a:cs typeface="msgothic" charset="0"/>
              </a:rPr>
              <a:t> software separated the total emission into three separate components, here </a:t>
            </a:r>
            <a:r>
              <a:rPr lang="en-GB" altLang="en-US" dirty="0" err="1" smtClean="0">
                <a:latin typeface="Arial" charset="0"/>
                <a:ea typeface="msgothic" charset="0"/>
                <a:cs typeface="msgothic" charset="0"/>
              </a:rPr>
              <a:t>pseudocolored</a:t>
            </a:r>
            <a:r>
              <a:rPr lang="en-GB" altLang="en-US" dirty="0" smtClean="0">
                <a:latin typeface="Arial" charset="0"/>
                <a:ea typeface="msgothic" charset="0"/>
                <a:cs typeface="msgothic" charset="0"/>
              </a:rPr>
              <a:t> green, red, and blue to aid visualization. The answer? Three: </a:t>
            </a:r>
            <a:r>
              <a:rPr lang="en-GB" altLang="en-US" dirty="0" err="1" smtClean="0">
                <a:latin typeface="Arial" charset="0"/>
                <a:ea typeface="msgothic" charset="0"/>
                <a:cs typeface="msgothic" charset="0"/>
              </a:rPr>
              <a:t>Tetramethyl</a:t>
            </a:r>
            <a:r>
              <a:rPr lang="en-GB" altLang="en-US" dirty="0" smtClean="0">
                <a:latin typeface="Arial" charset="0"/>
                <a:ea typeface="msgothic" charset="0"/>
                <a:cs typeface="msgothic" charset="0"/>
              </a:rPr>
              <a:t> </a:t>
            </a:r>
            <a:r>
              <a:rPr lang="en-GB" altLang="en-US" dirty="0" err="1" smtClean="0">
                <a:latin typeface="Arial" charset="0"/>
                <a:ea typeface="msgothic" charset="0"/>
                <a:cs typeface="msgothic" charset="0"/>
              </a:rPr>
              <a:t>Rhodamine</a:t>
            </a:r>
            <a:r>
              <a:rPr lang="en-GB" altLang="en-US" dirty="0" smtClean="0">
                <a:latin typeface="Arial" charset="0"/>
                <a:ea typeface="msgothic" charset="0"/>
                <a:cs typeface="msgothic" charset="0"/>
              </a:rPr>
              <a:t> (TRITC;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actin), </a:t>
            </a:r>
            <a:r>
              <a:rPr lang="en-GB" altLang="en-US" dirty="0" err="1" smtClean="0">
                <a:latin typeface="Arial" charset="0"/>
                <a:ea typeface="msgothic" charset="0"/>
                <a:cs typeface="msgothic" charset="0"/>
              </a:rPr>
              <a:t>Rhodamine</a:t>
            </a:r>
            <a:r>
              <a:rPr lang="en-GB" altLang="en-US" dirty="0" smtClean="0">
                <a:latin typeface="Arial" charset="0"/>
                <a:ea typeface="msgothic" charset="0"/>
                <a:cs typeface="msgothic" charset="0"/>
              </a:rPr>
              <a:t> Red-X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desmosomes), and To-Pro3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nuclei). Conclusion: band-pass filters are generally preferable to long-pass filters for multiple </a:t>
            </a:r>
            <a:r>
              <a:rPr lang="en-GB" altLang="en-US" dirty="0" err="1" smtClean="0">
                <a:latin typeface="Arial" charset="0"/>
                <a:ea typeface="msgothic" charset="0"/>
                <a:cs typeface="msgothic" charset="0"/>
              </a:rPr>
              <a:t>labeling</a:t>
            </a:r>
            <a:r>
              <a:rPr lang="en-GB" altLang="en-US" dirty="0" smtClean="0">
                <a:latin typeface="Arial" charset="0"/>
                <a:ea typeface="msgothic" charset="0"/>
                <a:cs typeface="msgothic" charset="0"/>
              </a:rPr>
              <a:t>, and are often sufficient to distinguish between </a:t>
            </a:r>
            <a:r>
              <a:rPr lang="en-GB" altLang="en-US" dirty="0" err="1" smtClean="0">
                <a:latin typeface="Arial" charset="0"/>
                <a:ea typeface="msgothic" charset="0"/>
                <a:cs typeface="msgothic" charset="0"/>
              </a:rPr>
              <a:t>fluorochromes</a:t>
            </a:r>
            <a:r>
              <a:rPr lang="en-GB" altLang="en-US" dirty="0" smtClean="0">
                <a:latin typeface="Arial" charset="0"/>
                <a:ea typeface="msgothic" charset="0"/>
                <a:cs typeface="msgothic" charset="0"/>
              </a:rPr>
              <a:t> with well-separated spectra. </a:t>
            </a:r>
            <a:r>
              <a:rPr lang="en-GB" altLang="en-US" dirty="0" err="1" smtClean="0">
                <a:latin typeface="Arial" charset="0"/>
                <a:ea typeface="msgothic" charset="0"/>
                <a:cs typeface="msgothic" charset="0"/>
              </a:rPr>
              <a:t>Fluorochromes</a:t>
            </a:r>
            <a:r>
              <a:rPr lang="en-GB" altLang="en-US" dirty="0" smtClean="0">
                <a:latin typeface="Arial" charset="0"/>
                <a:ea typeface="msgothic" charset="0"/>
                <a:cs typeface="msgothic" charset="0"/>
              </a:rPr>
              <a:t> with highly overlapping spectra (such as TRITC and </a:t>
            </a:r>
            <a:r>
              <a:rPr lang="en-GB" altLang="en-US" dirty="0" err="1" smtClean="0">
                <a:latin typeface="Arial" charset="0"/>
                <a:ea typeface="msgothic" charset="0"/>
                <a:cs typeface="msgothic" charset="0"/>
              </a:rPr>
              <a:t>Rhodamine</a:t>
            </a:r>
            <a:r>
              <a:rPr lang="en-GB" altLang="en-US" dirty="0" smtClean="0">
                <a:latin typeface="Arial" charset="0"/>
                <a:ea typeface="msgothic" charset="0"/>
                <a:cs typeface="msgothic" charset="0"/>
              </a:rPr>
              <a:t> Red-X, or GFP and YFP) require spectral imaging systems for clean separation.</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51</a:t>
            </a:fld>
            <a:endParaRPr lang="en-IE"/>
          </a:p>
        </p:txBody>
      </p:sp>
    </p:spTree>
    <p:extLst>
      <p:ext uri="{BB962C8B-B14F-4D97-AF65-F5344CB8AC3E}">
        <p14:creationId xmlns:p14="http://schemas.microsoft.com/office/powerpoint/2010/main" val="2209157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Improve frame rate – use spinning disk or multi point confocal systems</a:t>
            </a:r>
          </a:p>
          <a:p>
            <a:r>
              <a:rPr lang="en-IE" dirty="0" smtClean="0"/>
              <a:t>Excitation and Emission light passes through multiple holes in a spinning/</a:t>
            </a:r>
            <a:r>
              <a:rPr lang="en-IE" dirty="0" err="1" smtClean="0"/>
              <a:t>Nipkow</a:t>
            </a:r>
            <a:r>
              <a:rPr lang="en-IE" dirty="0" smtClean="0"/>
              <a:t> disk allowing for simultaneous detection by CCD/CMOS</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11</a:t>
            </a:fld>
            <a:endParaRPr lang="en-IE"/>
          </a:p>
        </p:txBody>
      </p:sp>
    </p:spTree>
    <p:extLst>
      <p:ext uri="{BB962C8B-B14F-4D97-AF65-F5344CB8AC3E}">
        <p14:creationId xmlns:p14="http://schemas.microsoft.com/office/powerpoint/2010/main" val="2694720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The effect of chromatic aberrations on images. A–D show merged images of 0.1-μm </a:t>
            </a:r>
            <a:r>
              <a:rPr lang="en-GB" altLang="en-US" dirty="0" err="1" smtClean="0">
                <a:latin typeface="Arial" charset="0"/>
                <a:ea typeface="msgothic" charset="0"/>
                <a:cs typeface="msgothic" charset="0"/>
              </a:rPr>
              <a:t>multicolor</a:t>
            </a:r>
            <a:r>
              <a:rPr lang="en-GB" altLang="en-US" dirty="0" smtClean="0">
                <a:latin typeface="Arial" charset="0"/>
                <a:ea typeface="msgothic" charset="0"/>
                <a:cs typeface="msgothic" charset="0"/>
              </a:rPr>
              <a:t> </a:t>
            </a:r>
            <a:r>
              <a:rPr lang="en-GB" altLang="en-US" dirty="0" err="1" smtClean="0">
                <a:latin typeface="Arial" charset="0"/>
                <a:ea typeface="msgothic" charset="0"/>
                <a:cs typeface="msgothic" charset="0"/>
              </a:rPr>
              <a:t>Tetraspeck</a:t>
            </a:r>
            <a:r>
              <a:rPr lang="en-GB" altLang="en-US" dirty="0" smtClean="0">
                <a:latin typeface="Arial" charset="0"/>
                <a:ea typeface="msgothic" charset="0"/>
                <a:cs typeface="msgothic" charset="0"/>
              </a:rPr>
              <a:t> beads (Molecular Probes), acquired through the blue and green emission channels. Image A shows an </a:t>
            </a:r>
            <a:r>
              <a:rPr lang="en-GB" altLang="en-US" dirty="0" err="1" smtClean="0">
                <a:latin typeface="Arial" charset="0"/>
                <a:ea typeface="msgothic" charset="0"/>
                <a:cs typeface="msgothic" charset="0"/>
              </a:rPr>
              <a:t>xy</a:t>
            </a:r>
            <a:r>
              <a:rPr lang="en-GB" altLang="en-US" dirty="0" smtClean="0">
                <a:latin typeface="Arial" charset="0"/>
                <a:ea typeface="msgothic" charset="0"/>
                <a:cs typeface="msgothic" charset="0"/>
              </a:rPr>
              <a:t>-plane maximum projection of a </a:t>
            </a:r>
            <a:r>
              <a:rPr lang="en-GB" altLang="en-US" dirty="0" err="1" smtClean="0">
                <a:latin typeface="Arial" charset="0"/>
                <a:ea typeface="msgothic" charset="0"/>
                <a:cs typeface="msgothic" charset="0"/>
              </a:rPr>
              <a:t>deconvolved</a:t>
            </a:r>
            <a:r>
              <a:rPr lang="en-GB" altLang="en-US" dirty="0" smtClean="0">
                <a:latin typeface="Arial" charset="0"/>
                <a:ea typeface="msgothic" charset="0"/>
                <a:cs typeface="msgothic" charset="0"/>
              </a:rPr>
              <a:t> stack of images, acquired at 50-nm z-intervals using a </a:t>
            </a:r>
            <a:r>
              <a:rPr lang="en-GB" altLang="en-US" dirty="0" err="1" smtClean="0">
                <a:latin typeface="Arial" charset="0"/>
                <a:ea typeface="msgothic" charset="0"/>
                <a:cs typeface="msgothic" charset="0"/>
              </a:rPr>
              <a:t>DeltaVision</a:t>
            </a:r>
            <a:r>
              <a:rPr lang="en-GB" altLang="en-US" dirty="0" smtClean="0">
                <a:latin typeface="Arial" charset="0"/>
                <a:ea typeface="msgothic" charset="0"/>
                <a:cs typeface="msgothic" charset="0"/>
              </a:rPr>
              <a:t> image restoration system (IX70 microscope; Olympus) and a U Plan-Apo 100×/1.35 NA objective. The lateral shift between blue and green signals is minimal. However, when rotated to view from the z-axis (B), the green and blue images appear separated by ∼600 nm, due to chromatic aberrations. After applying a 600-nm corrective z-axis shift to the blue image the two </a:t>
            </a:r>
            <a:r>
              <a:rPr lang="en-GB" altLang="en-US" dirty="0" err="1" smtClean="0">
                <a:latin typeface="Arial" charset="0"/>
                <a:ea typeface="msgothic" charset="0"/>
                <a:cs typeface="msgothic" charset="0"/>
              </a:rPr>
              <a:t>colors</a:t>
            </a:r>
            <a:r>
              <a:rPr lang="en-GB" altLang="en-US" dirty="0" smtClean="0">
                <a:latin typeface="Arial" charset="0"/>
                <a:ea typeface="msgothic" charset="0"/>
                <a:cs typeface="msgothic" charset="0"/>
              </a:rPr>
              <a:t> now appear superimposed (C and D). E–H show images, collected and presented under identical conditions, of some nuclear structures (marked by Alexa Fluor 488; green) in the </a:t>
            </a:r>
            <a:r>
              <a:rPr lang="en-GB" altLang="en-US" dirty="0" err="1" smtClean="0">
                <a:latin typeface="Arial" charset="0"/>
                <a:ea typeface="msgothic" charset="0"/>
                <a:cs typeface="msgothic" charset="0"/>
              </a:rPr>
              <a:t>Schizosaccharomyces</a:t>
            </a:r>
            <a:r>
              <a:rPr lang="en-GB" altLang="en-US" dirty="0" smtClean="0">
                <a:latin typeface="Arial" charset="0"/>
                <a:ea typeface="msgothic" charset="0"/>
                <a:cs typeface="msgothic" charset="0"/>
              </a:rPr>
              <a:t> </a:t>
            </a:r>
            <a:r>
              <a:rPr lang="en-GB" altLang="en-US" dirty="0" err="1" smtClean="0">
                <a:latin typeface="Arial" charset="0"/>
                <a:ea typeface="msgothic" charset="0"/>
                <a:cs typeface="msgothic" charset="0"/>
              </a:rPr>
              <a:t>pombe</a:t>
            </a:r>
            <a:r>
              <a:rPr lang="en-GB" altLang="en-US" dirty="0" smtClean="0">
                <a:latin typeface="Arial" charset="0"/>
                <a:ea typeface="msgothic" charset="0"/>
                <a:cs typeface="msgothic" charset="0"/>
              </a:rPr>
              <a:t> nucleus (</a:t>
            </a:r>
            <a:r>
              <a:rPr lang="en-GB" altLang="en-US" dirty="0" err="1" smtClean="0">
                <a:latin typeface="Arial" charset="0"/>
                <a:ea typeface="msgothic" charset="0"/>
                <a:cs typeface="msgothic" charset="0"/>
              </a:rPr>
              <a:t>labeled</a:t>
            </a:r>
            <a:r>
              <a:rPr lang="en-GB" altLang="en-US" dirty="0" smtClean="0">
                <a:latin typeface="Arial" charset="0"/>
                <a:ea typeface="msgothic" charset="0"/>
                <a:cs typeface="msgothic" charset="0"/>
              </a:rPr>
              <a:t> with DAPI; blue). Most of the green spots are superimposed over the nucleus in the </a:t>
            </a:r>
            <a:r>
              <a:rPr lang="en-GB" altLang="en-US" dirty="0" err="1" smtClean="0">
                <a:latin typeface="Arial" charset="0"/>
                <a:ea typeface="msgothic" charset="0"/>
                <a:cs typeface="msgothic" charset="0"/>
              </a:rPr>
              <a:t>xy</a:t>
            </a:r>
            <a:r>
              <a:rPr lang="en-GB" altLang="en-US" dirty="0" smtClean="0">
                <a:latin typeface="Arial" charset="0"/>
                <a:ea typeface="msgothic" charset="0"/>
                <a:cs typeface="msgothic" charset="0"/>
              </a:rPr>
              <a:t>-plane (E), but few in the z-axis (F). After applying the chromatic correction calculated for the beads (G and H), the majority of spots are seen to be nuclear. Thus, chromatic aberrations can lead to incorrect conclusions by uninformed users. Note also that this is a good-case scenario, using a top resolution system, one of the most highly corrected objective lenses available five years ago, and minimal spherical aberrations. Also, a far greater shift would be seen using </a:t>
            </a:r>
            <a:r>
              <a:rPr lang="en-GB" altLang="en-US" dirty="0" err="1" smtClean="0">
                <a:latin typeface="Arial" charset="0"/>
                <a:ea typeface="msgothic" charset="0"/>
                <a:cs typeface="msgothic" charset="0"/>
              </a:rPr>
              <a:t>fluorochromes</a:t>
            </a:r>
            <a:r>
              <a:rPr lang="en-GB" altLang="en-US" dirty="0" smtClean="0">
                <a:latin typeface="Arial" charset="0"/>
                <a:ea typeface="msgothic" charset="0"/>
                <a:cs typeface="msgothic" charset="0"/>
              </a:rPr>
              <a:t> spectrally further apart, such as DAPI and Cy5. Happily, the objective manufacturers have recently introduced a new range of objectives with excellent chromatic corrections across the whole spectrum.</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52</a:t>
            </a:fld>
            <a:endParaRPr lang="en-IE"/>
          </a:p>
        </p:txBody>
      </p:sp>
    </p:spTree>
    <p:extLst>
      <p:ext uri="{BB962C8B-B14F-4D97-AF65-F5344CB8AC3E}">
        <p14:creationId xmlns:p14="http://schemas.microsoft.com/office/powerpoint/2010/main" val="175534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charset="0"/>
                <a:ea typeface="msgothic" charset="0"/>
                <a:cs typeface="msgothic" charset="0"/>
              </a:rPr>
              <a:t>The effect of spherical aberrations on images. Mitotic spindles of HeLa cells were stained for microtubules (green), centrosomes (red), and chromosomes (blue). Z-stacks of images were acquired using a U Plan-Apo 100×/1.35 NA objective on a </a:t>
            </a:r>
            <a:r>
              <a:rPr lang="en-GB" altLang="en-US" dirty="0" err="1" smtClean="0">
                <a:latin typeface="Arial" charset="0"/>
                <a:ea typeface="msgothic" charset="0"/>
                <a:cs typeface="msgothic" charset="0"/>
              </a:rPr>
              <a:t>DeltaVision</a:t>
            </a:r>
            <a:r>
              <a:rPr lang="en-GB" altLang="en-US" dirty="0" smtClean="0">
                <a:latin typeface="Arial" charset="0"/>
                <a:ea typeface="msgothic" charset="0"/>
                <a:cs typeface="msgothic" charset="0"/>
              </a:rPr>
              <a:t> microscope. Deconvolution and volume rendering were performed using </a:t>
            </a:r>
            <a:r>
              <a:rPr lang="en-GB" altLang="en-US" dirty="0" err="1" smtClean="0">
                <a:latin typeface="Arial" charset="0"/>
                <a:ea typeface="msgothic" charset="0"/>
                <a:cs typeface="msgothic" charset="0"/>
              </a:rPr>
              <a:t>SoftWoRx</a:t>
            </a:r>
            <a:r>
              <a:rPr lang="en-GB" altLang="en-US" dirty="0" smtClean="0">
                <a:latin typeface="Arial" charset="0"/>
                <a:ea typeface="msgothic" charset="0"/>
                <a:cs typeface="msgothic" charset="0"/>
              </a:rPr>
              <a:t> software. A–C show projections viewed from the </a:t>
            </a:r>
            <a:r>
              <a:rPr lang="en-GB" altLang="en-US" dirty="0" err="1" smtClean="0">
                <a:latin typeface="Arial" charset="0"/>
                <a:ea typeface="msgothic" charset="0"/>
                <a:cs typeface="msgothic" charset="0"/>
              </a:rPr>
              <a:t>xy</a:t>
            </a:r>
            <a:r>
              <a:rPr lang="en-GB" altLang="en-US" dirty="0" smtClean="0">
                <a:latin typeface="Arial" charset="0"/>
                <a:ea typeface="msgothic" charset="0"/>
                <a:cs typeface="msgothic" charset="0"/>
              </a:rPr>
              <a:t> axis (the view seen down the microscope) and D–F viewed from the z axis (rotated around the y-axis by 90°). Here I used oils of different refractive index (</a:t>
            </a:r>
            <a:r>
              <a:rPr lang="en-GB" altLang="en-US" dirty="0" err="1" smtClean="0">
                <a:latin typeface="Arial" charset="0"/>
                <a:ea typeface="msgothic" charset="0"/>
                <a:cs typeface="msgothic" charset="0"/>
              </a:rPr>
              <a:t>r.i.</a:t>
            </a:r>
            <a:r>
              <a:rPr lang="en-GB" altLang="en-US" dirty="0" smtClean="0">
                <a:latin typeface="Arial" charset="0"/>
                <a:ea typeface="msgothic" charset="0"/>
                <a:cs typeface="msgothic" charset="0"/>
              </a:rPr>
              <a:t>) to demonstrate the spherical aberrations caused by </a:t>
            </a:r>
            <a:r>
              <a:rPr lang="en-GB" altLang="en-US" dirty="0" err="1" smtClean="0">
                <a:latin typeface="Arial" charset="0"/>
                <a:ea typeface="msgothic" charset="0"/>
                <a:cs typeface="msgothic" charset="0"/>
              </a:rPr>
              <a:t>r.i.</a:t>
            </a:r>
            <a:r>
              <a:rPr lang="en-GB" altLang="en-US" dirty="0" smtClean="0">
                <a:latin typeface="Arial" charset="0"/>
                <a:ea typeface="msgothic" charset="0"/>
                <a:cs typeface="msgothic" charset="0"/>
              </a:rPr>
              <a:t> mismatch between lens immersion medium and sample. Using the correctly matched oil for this sample (B and E; </a:t>
            </a:r>
            <a:r>
              <a:rPr lang="en-GB" altLang="en-US" dirty="0" err="1" smtClean="0">
                <a:latin typeface="Arial" charset="0"/>
                <a:ea typeface="msgothic" charset="0"/>
                <a:cs typeface="msgothic" charset="0"/>
              </a:rPr>
              <a:t>r.i.</a:t>
            </a:r>
            <a:r>
              <a:rPr lang="en-GB" altLang="en-US" dirty="0" smtClean="0">
                <a:latin typeface="Arial" charset="0"/>
                <a:ea typeface="msgothic" charset="0"/>
                <a:cs typeface="msgothic" charset="0"/>
              </a:rPr>
              <a:t> 1.518), the spindle </a:t>
            </a:r>
            <a:r>
              <a:rPr lang="en-GB" altLang="en-US" dirty="0" err="1" smtClean="0">
                <a:latin typeface="Arial" charset="0"/>
                <a:ea typeface="msgothic" charset="0"/>
                <a:cs typeface="msgothic" charset="0"/>
              </a:rPr>
              <a:t>fibers</a:t>
            </a:r>
            <a:r>
              <a:rPr lang="en-GB" altLang="en-US" dirty="0" smtClean="0">
                <a:latin typeface="Arial" charset="0"/>
                <a:ea typeface="msgothic" charset="0"/>
                <a:cs typeface="msgothic" charset="0"/>
              </a:rPr>
              <a:t> and centrosomes are cleanly resolved even in the z-axis view (E). Using mismatched oils (</a:t>
            </a:r>
            <a:r>
              <a:rPr lang="en-GB" altLang="en-US" dirty="0" err="1" smtClean="0">
                <a:latin typeface="Arial" charset="0"/>
                <a:ea typeface="msgothic" charset="0"/>
                <a:cs typeface="msgothic" charset="0"/>
              </a:rPr>
              <a:t>r.i.</a:t>
            </a:r>
            <a:r>
              <a:rPr lang="en-GB" altLang="en-US" dirty="0" smtClean="0">
                <a:latin typeface="Arial" charset="0"/>
                <a:ea typeface="msgothic" charset="0"/>
                <a:cs typeface="msgothic" charset="0"/>
              </a:rPr>
              <a:t> 1.504 or 1.530), some effects on the </a:t>
            </a:r>
            <a:r>
              <a:rPr lang="en-GB" altLang="en-US" dirty="0" err="1" smtClean="0">
                <a:latin typeface="Arial" charset="0"/>
                <a:ea typeface="msgothic" charset="0"/>
                <a:cs typeface="msgothic" charset="0"/>
              </a:rPr>
              <a:t>xy</a:t>
            </a:r>
            <a:r>
              <a:rPr lang="en-GB" altLang="en-US" dirty="0" smtClean="0">
                <a:latin typeface="Arial" charset="0"/>
                <a:ea typeface="msgothic" charset="0"/>
                <a:cs typeface="msgothic" charset="0"/>
              </a:rPr>
              <a:t> images can be seen (A and C; note the more blurred spindle </a:t>
            </a:r>
            <a:r>
              <a:rPr lang="en-GB" altLang="en-US" dirty="0" err="1" smtClean="0">
                <a:latin typeface="Arial" charset="0"/>
                <a:ea typeface="msgothic" charset="0"/>
                <a:cs typeface="msgothic" charset="0"/>
              </a:rPr>
              <a:t>fibers</a:t>
            </a:r>
            <a:r>
              <a:rPr lang="en-GB" altLang="en-US" dirty="0" smtClean="0">
                <a:latin typeface="Arial" charset="0"/>
                <a:ea typeface="msgothic" charset="0"/>
                <a:cs typeface="msgothic" charset="0"/>
              </a:rPr>
              <a:t>) but the z-axis views are more markedly compromised (D and F), with elongated, blurred structures and streaks fanning out toward the edges.</a:t>
            </a:r>
          </a:p>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53</a:t>
            </a:fld>
            <a:endParaRPr lang="en-IE"/>
          </a:p>
        </p:txBody>
      </p:sp>
    </p:spTree>
    <p:extLst>
      <p:ext uri="{BB962C8B-B14F-4D97-AF65-F5344CB8AC3E}">
        <p14:creationId xmlns:p14="http://schemas.microsoft.com/office/powerpoint/2010/main" val="2464391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54</a:t>
            </a:fld>
            <a:endParaRPr lang="en-IE"/>
          </a:p>
        </p:txBody>
      </p:sp>
    </p:spTree>
    <p:extLst>
      <p:ext uri="{BB962C8B-B14F-4D97-AF65-F5344CB8AC3E}">
        <p14:creationId xmlns:p14="http://schemas.microsoft.com/office/powerpoint/2010/main" val="3655748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55</a:t>
            </a:fld>
            <a:endParaRPr lang="en-IE"/>
          </a:p>
        </p:txBody>
      </p:sp>
    </p:spTree>
    <p:extLst>
      <p:ext uri="{BB962C8B-B14F-4D97-AF65-F5344CB8AC3E}">
        <p14:creationId xmlns:p14="http://schemas.microsoft.com/office/powerpoint/2010/main" val="2165200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General idea is that more laser light produces higher-contrast images. This is true to a point but if laser powers are excessively high essentially all of the </a:t>
            </a:r>
            <a:r>
              <a:rPr lang="en-IE" dirty="0" err="1" smtClean="0"/>
              <a:t>fluorophores</a:t>
            </a:r>
            <a:r>
              <a:rPr lang="en-IE" dirty="0" smtClean="0"/>
              <a:t> within the focal volume</a:t>
            </a:r>
            <a:r>
              <a:rPr lang="en-IE" baseline="0" dirty="0" smtClean="0"/>
              <a:t> </a:t>
            </a:r>
            <a:r>
              <a:rPr lang="en-IE" sz="1200" b="0" i="0" u="none" strike="noStrike" kern="1200" baseline="0" dirty="0" smtClean="0">
                <a:solidFill>
                  <a:schemeClr val="tx1"/>
                </a:solidFill>
                <a:latin typeface="+mn-lt"/>
                <a:ea typeface="+mn-ea"/>
                <a:cs typeface="+mn-cs"/>
              </a:rPr>
              <a:t>will be excited, leading to excited-state saturation. Adding additional light does not increase signal intensity in</a:t>
            </a:r>
          </a:p>
          <a:p>
            <a:r>
              <a:rPr lang="en-IE" sz="1200" b="0" i="0" u="none" strike="noStrike" kern="1200" baseline="0" dirty="0" smtClean="0">
                <a:solidFill>
                  <a:schemeClr val="tx1"/>
                </a:solidFill>
                <a:latin typeface="+mn-lt"/>
                <a:ea typeface="+mn-ea"/>
                <a:cs typeface="+mn-cs"/>
              </a:rPr>
              <a:t>the plane of focus, but more out-of focus </a:t>
            </a:r>
            <a:r>
              <a:rPr lang="en-IE" sz="1200" b="0" i="0" u="none" strike="noStrike" kern="1200" baseline="0" dirty="0" err="1" smtClean="0">
                <a:solidFill>
                  <a:schemeClr val="tx1"/>
                </a:solidFill>
                <a:latin typeface="+mn-lt"/>
                <a:ea typeface="+mn-ea"/>
                <a:cs typeface="+mn-cs"/>
              </a:rPr>
              <a:t>fluorophores</a:t>
            </a:r>
            <a:r>
              <a:rPr lang="en-IE" sz="1200" b="0" i="0" u="none" strike="noStrike" kern="1200" baseline="0" dirty="0" smtClean="0">
                <a:solidFill>
                  <a:schemeClr val="tx1"/>
                </a:solidFill>
                <a:latin typeface="+mn-lt"/>
                <a:ea typeface="+mn-ea"/>
                <a:cs typeface="+mn-cs"/>
              </a:rPr>
              <a:t> will be excited, resulting in poorer </a:t>
            </a:r>
            <a:r>
              <a:rPr lang="en-IE" sz="1200" b="0" i="1" u="none" strike="noStrike" kern="1200" baseline="0" dirty="0" smtClean="0">
                <a:solidFill>
                  <a:schemeClr val="tx1"/>
                </a:solidFill>
                <a:latin typeface="+mn-lt"/>
                <a:ea typeface="+mn-ea"/>
                <a:cs typeface="+mn-cs"/>
              </a:rPr>
              <a:t>z</a:t>
            </a:r>
            <a:r>
              <a:rPr lang="en-IE" sz="1200" b="0" i="0" u="none" strike="noStrike" kern="1200" baseline="0" dirty="0" smtClean="0">
                <a:solidFill>
                  <a:schemeClr val="tx1"/>
                </a:solidFill>
                <a:latin typeface="+mn-lt"/>
                <a:ea typeface="+mn-ea"/>
                <a:cs typeface="+mn-cs"/>
              </a:rPr>
              <a:t>-axis resolution and increased </a:t>
            </a:r>
            <a:r>
              <a:rPr lang="en-IE" sz="1200" b="0" i="0" u="none" strike="noStrike" kern="1200" baseline="0" dirty="0" err="1" smtClean="0">
                <a:solidFill>
                  <a:schemeClr val="tx1"/>
                </a:solidFill>
                <a:latin typeface="+mn-lt"/>
                <a:ea typeface="+mn-ea"/>
                <a:cs typeface="+mn-cs"/>
              </a:rPr>
              <a:t>photobleaching</a:t>
            </a:r>
            <a:r>
              <a:rPr lang="en-IE" sz="1200" b="0" i="0" u="none" strike="noStrike" kern="1200" baseline="0" dirty="0" smtClean="0">
                <a:solidFill>
                  <a:schemeClr val="tx1"/>
                </a:solidFill>
                <a:latin typeface="+mn-lt"/>
                <a:ea typeface="+mn-ea"/>
                <a:cs typeface="+mn-cs"/>
              </a:rPr>
              <a:t>/</a:t>
            </a:r>
            <a:r>
              <a:rPr lang="en-IE" sz="1200" b="0" i="0" u="none" strike="noStrike" kern="1200" baseline="0" dirty="0" err="1" smtClean="0">
                <a:solidFill>
                  <a:schemeClr val="tx1"/>
                </a:solidFill>
                <a:latin typeface="+mn-lt"/>
                <a:ea typeface="+mn-ea"/>
                <a:cs typeface="+mn-cs"/>
              </a:rPr>
              <a:t>phototoxicity</a:t>
            </a:r>
            <a:r>
              <a:rPr lang="en-IE" sz="1200" b="0" i="0" u="none" strike="noStrike" kern="1200" baseline="0" dirty="0" smtClean="0">
                <a:solidFill>
                  <a:schemeClr val="tx1"/>
                </a:solidFill>
                <a:latin typeface="+mn-lt"/>
                <a:ea typeface="+mn-ea"/>
                <a:cs typeface="+mn-cs"/>
              </a:rPr>
              <a:t>.</a:t>
            </a:r>
          </a:p>
          <a:p>
            <a:endParaRPr lang="en-IE" sz="1200" b="0" i="0" u="none" strike="noStrike" kern="1200" baseline="0" dirty="0" smtClean="0">
              <a:solidFill>
                <a:schemeClr val="tx1"/>
              </a:solidFill>
              <a:latin typeface="+mn-lt"/>
              <a:ea typeface="+mn-ea"/>
              <a:cs typeface="+mn-cs"/>
            </a:endParaRPr>
          </a:p>
          <a:p>
            <a:r>
              <a:rPr lang="en-IE" sz="1200" b="0" i="0" u="none" strike="noStrike" kern="1200" baseline="0" dirty="0" smtClean="0">
                <a:solidFill>
                  <a:schemeClr val="tx1"/>
                </a:solidFill>
                <a:latin typeface="+mn-lt"/>
                <a:ea typeface="+mn-ea"/>
                <a:cs typeface="+mn-cs"/>
              </a:rPr>
              <a:t>start at the lowest laser power possible, with a higher photo-multiplier tube (PMT) voltage (&gt;600 V) and gradually increase</a:t>
            </a:r>
          </a:p>
          <a:p>
            <a:r>
              <a:rPr lang="en-IE" sz="1200" b="0" i="0" u="none" strike="noStrike" kern="1200" baseline="0" dirty="0" smtClean="0">
                <a:solidFill>
                  <a:schemeClr val="tx1"/>
                </a:solidFill>
                <a:latin typeface="+mn-lt"/>
                <a:ea typeface="+mn-ea"/>
                <a:cs typeface="+mn-cs"/>
              </a:rPr>
              <a:t>the laser power as required. Line averaging using faster scan speeds, for example sampling a pixel four times for</a:t>
            </a:r>
          </a:p>
          <a:p>
            <a:r>
              <a:rPr lang="en-IE" sz="1200" b="0" i="0" u="none" strike="noStrike" kern="1200" baseline="0" dirty="0" smtClean="0">
                <a:solidFill>
                  <a:schemeClr val="tx1"/>
                </a:solidFill>
                <a:latin typeface="+mn-lt"/>
                <a:ea typeface="+mn-ea"/>
                <a:cs typeface="+mn-cs"/>
              </a:rPr>
              <a:t>one-quarter of the time and averaging, generates images with a better signal-to noise ratio because signal builds while</a:t>
            </a:r>
          </a:p>
          <a:p>
            <a:r>
              <a:rPr lang="en-IE" sz="1200" b="0" i="0" u="none" strike="noStrike" kern="1200" baseline="0" dirty="0" smtClean="0">
                <a:solidFill>
                  <a:schemeClr val="tx1"/>
                </a:solidFill>
                <a:latin typeface="+mn-lt"/>
                <a:ea typeface="+mn-ea"/>
                <a:cs typeface="+mn-cs"/>
              </a:rPr>
              <a:t>noise averages out.</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56</a:t>
            </a:fld>
            <a:endParaRPr lang="en-IE"/>
          </a:p>
        </p:txBody>
      </p:sp>
    </p:spTree>
    <p:extLst>
      <p:ext uri="{BB962C8B-B14F-4D97-AF65-F5344CB8AC3E}">
        <p14:creationId xmlns:p14="http://schemas.microsoft.com/office/powerpoint/2010/main" val="2714675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57</a:t>
            </a:fld>
            <a:endParaRPr lang="en-IE"/>
          </a:p>
        </p:txBody>
      </p:sp>
    </p:spTree>
    <p:extLst>
      <p:ext uri="{BB962C8B-B14F-4D97-AF65-F5344CB8AC3E}">
        <p14:creationId xmlns:p14="http://schemas.microsoft.com/office/powerpoint/2010/main" val="4088547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u="none" strike="noStrike" kern="1200" baseline="0" dirty="0" smtClean="0">
                <a:solidFill>
                  <a:schemeClr val="tx1"/>
                </a:solidFill>
                <a:latin typeface="+mn-lt"/>
                <a:ea typeface="+mn-ea"/>
                <a:cs typeface="+mn-cs"/>
              </a:rPr>
              <a:t>Most software programs offer a high/low or range finder look-up table (LUT) where</a:t>
            </a:r>
          </a:p>
          <a:p>
            <a:r>
              <a:rPr lang="en-IE" sz="1200" b="0" i="0" u="none" strike="noStrike" kern="1200" baseline="0" dirty="0" smtClean="0">
                <a:solidFill>
                  <a:schemeClr val="tx1"/>
                </a:solidFill>
                <a:latin typeface="+mn-lt"/>
                <a:ea typeface="+mn-ea"/>
                <a:cs typeface="+mn-cs"/>
              </a:rPr>
              <a:t>blue pixels read zero intensity and red pixels are saturated. The image acquisition parameters should be set so</a:t>
            </a:r>
          </a:p>
          <a:p>
            <a:r>
              <a:rPr lang="en-IE" sz="1200" b="0" i="0" u="none" strike="noStrike" kern="1200" baseline="0" dirty="0" smtClean="0">
                <a:solidFill>
                  <a:schemeClr val="tx1"/>
                </a:solidFill>
                <a:latin typeface="+mn-lt"/>
                <a:ea typeface="+mn-ea"/>
                <a:cs typeface="+mn-cs"/>
              </a:rPr>
              <a:t>that no detection channel shows pixels reading zero or saturated levels.</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58</a:t>
            </a:fld>
            <a:endParaRPr lang="en-IE"/>
          </a:p>
        </p:txBody>
      </p:sp>
    </p:spTree>
    <p:extLst>
      <p:ext uri="{BB962C8B-B14F-4D97-AF65-F5344CB8AC3E}">
        <p14:creationId xmlns:p14="http://schemas.microsoft.com/office/powerpoint/2010/main" val="3013161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59</a:t>
            </a:fld>
            <a:endParaRPr lang="en-IE"/>
          </a:p>
        </p:txBody>
      </p:sp>
    </p:spTree>
    <p:extLst>
      <p:ext uri="{BB962C8B-B14F-4D97-AF65-F5344CB8AC3E}">
        <p14:creationId xmlns:p14="http://schemas.microsoft.com/office/powerpoint/2010/main" val="283519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Lower panel looks ok but</a:t>
            </a:r>
            <a:r>
              <a:rPr lang="en-IE" baseline="0" dirty="0" smtClean="0"/>
              <a:t> …..</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60</a:t>
            </a:fld>
            <a:endParaRPr lang="en-IE"/>
          </a:p>
        </p:txBody>
      </p:sp>
    </p:spTree>
    <p:extLst>
      <p:ext uri="{BB962C8B-B14F-4D97-AF65-F5344CB8AC3E}">
        <p14:creationId xmlns:p14="http://schemas.microsoft.com/office/powerpoint/2010/main" val="2790707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61</a:t>
            </a:fld>
            <a:endParaRPr lang="en-IE"/>
          </a:p>
        </p:txBody>
      </p:sp>
    </p:spTree>
    <p:extLst>
      <p:ext uri="{BB962C8B-B14F-4D97-AF65-F5344CB8AC3E}">
        <p14:creationId xmlns:p14="http://schemas.microsoft.com/office/powerpoint/2010/main" val="1074802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D1F26AB9-A178-42EB-B065-4B24A901579B}" type="slidenum">
              <a:rPr lang="en-US"/>
              <a:pPr/>
              <a:t>15</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62</a:t>
            </a:fld>
            <a:endParaRPr lang="en-IE"/>
          </a:p>
        </p:txBody>
      </p:sp>
    </p:spTree>
    <p:extLst>
      <p:ext uri="{BB962C8B-B14F-4D97-AF65-F5344CB8AC3E}">
        <p14:creationId xmlns:p14="http://schemas.microsoft.com/office/powerpoint/2010/main" val="25600077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63</a:t>
            </a:fld>
            <a:endParaRPr lang="en-IE"/>
          </a:p>
        </p:txBody>
      </p:sp>
    </p:spTree>
    <p:extLst>
      <p:ext uri="{BB962C8B-B14F-4D97-AF65-F5344CB8AC3E}">
        <p14:creationId xmlns:p14="http://schemas.microsoft.com/office/powerpoint/2010/main" val="27564192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64</a:t>
            </a:fld>
            <a:endParaRPr lang="en-IE"/>
          </a:p>
        </p:txBody>
      </p:sp>
    </p:spTree>
    <p:extLst>
      <p:ext uri="{BB962C8B-B14F-4D97-AF65-F5344CB8AC3E}">
        <p14:creationId xmlns:p14="http://schemas.microsoft.com/office/powerpoint/2010/main" val="17148672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65</a:t>
            </a:fld>
            <a:endParaRPr lang="en-IE"/>
          </a:p>
        </p:txBody>
      </p:sp>
    </p:spTree>
    <p:extLst>
      <p:ext uri="{BB962C8B-B14F-4D97-AF65-F5344CB8AC3E}">
        <p14:creationId xmlns:p14="http://schemas.microsoft.com/office/powerpoint/2010/main" val="23667466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Gamma correction: Gamma is an important but seldom understood characteristic of virtually all digital imaging systems. It defines the relationship between a pixel's numerical value and its actual luminance. Without gamma, shades captured by digital cameras wouldn't appear as they did to our eyes (on a standard monitor).</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66</a:t>
            </a:fld>
            <a:endParaRPr lang="en-IE"/>
          </a:p>
        </p:txBody>
      </p:sp>
    </p:spTree>
    <p:extLst>
      <p:ext uri="{BB962C8B-B14F-4D97-AF65-F5344CB8AC3E}">
        <p14:creationId xmlns:p14="http://schemas.microsoft.com/office/powerpoint/2010/main" val="5878048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67</a:t>
            </a:fld>
            <a:endParaRPr lang="en-IE"/>
          </a:p>
        </p:txBody>
      </p:sp>
    </p:spTree>
    <p:extLst>
      <p:ext uri="{BB962C8B-B14F-4D97-AF65-F5344CB8AC3E}">
        <p14:creationId xmlns:p14="http://schemas.microsoft.com/office/powerpoint/2010/main" val="13686566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69</a:t>
            </a:fld>
            <a:endParaRPr lang="en-IE"/>
          </a:p>
        </p:txBody>
      </p:sp>
    </p:spTree>
    <p:extLst>
      <p:ext uri="{BB962C8B-B14F-4D97-AF65-F5344CB8AC3E}">
        <p14:creationId xmlns:p14="http://schemas.microsoft.com/office/powerpoint/2010/main" val="27375249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70</a:t>
            </a:fld>
            <a:endParaRPr lang="en-IE"/>
          </a:p>
        </p:txBody>
      </p:sp>
    </p:spTree>
    <p:extLst>
      <p:ext uri="{BB962C8B-B14F-4D97-AF65-F5344CB8AC3E}">
        <p14:creationId xmlns:p14="http://schemas.microsoft.com/office/powerpoint/2010/main" val="40356656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u="none" strike="noStrike" kern="1200" baseline="0" dirty="0" smtClean="0">
                <a:solidFill>
                  <a:schemeClr val="tx1"/>
                </a:solidFill>
                <a:latin typeface="+mn-lt"/>
                <a:ea typeface="+mn-ea"/>
                <a:cs typeface="+mn-cs"/>
              </a:rPr>
              <a:t>The </a:t>
            </a:r>
            <a:r>
              <a:rPr lang="en-IE" sz="1200" b="0" i="0" u="none" strike="noStrike" kern="1200" baseline="0" dirty="0" err="1" smtClean="0">
                <a:solidFill>
                  <a:schemeClr val="tx1"/>
                </a:solidFill>
                <a:latin typeface="+mn-lt"/>
                <a:ea typeface="+mn-ea"/>
                <a:cs typeface="+mn-cs"/>
              </a:rPr>
              <a:t>deconvolution</a:t>
            </a:r>
            <a:r>
              <a:rPr lang="en-IE" sz="1200" b="0" i="0" u="none" strike="noStrike" kern="1200" baseline="0" dirty="0" smtClean="0">
                <a:solidFill>
                  <a:schemeClr val="tx1"/>
                </a:solidFill>
                <a:latin typeface="+mn-lt"/>
                <a:ea typeface="+mn-ea"/>
                <a:cs typeface="+mn-cs"/>
              </a:rPr>
              <a:t> algorithm works on a stack of images, which are optical sections</a:t>
            </a:r>
          </a:p>
          <a:p>
            <a:r>
              <a:rPr lang="en-IE" sz="1200" b="0" i="0" u="none" strike="noStrike" kern="1200" baseline="0" dirty="0" smtClean="0">
                <a:solidFill>
                  <a:schemeClr val="tx1"/>
                </a:solidFill>
                <a:latin typeface="+mn-lt"/>
                <a:ea typeface="+mn-ea"/>
                <a:cs typeface="+mn-cs"/>
              </a:rPr>
              <a:t>through the specimen and are recorded along the z-axis of the microscope. The</a:t>
            </a:r>
          </a:p>
          <a:p>
            <a:r>
              <a:rPr lang="en-IE" sz="1200" b="0" i="0" u="none" strike="noStrike" kern="1200" baseline="0" dirty="0" smtClean="0">
                <a:solidFill>
                  <a:schemeClr val="tx1"/>
                </a:solidFill>
                <a:latin typeface="+mn-lt"/>
                <a:ea typeface="+mn-ea"/>
                <a:cs typeface="+mn-cs"/>
              </a:rPr>
              <a:t>algorithm calculates the three-dimensional PSF of the system and reverses the</a:t>
            </a:r>
          </a:p>
          <a:p>
            <a:r>
              <a:rPr lang="en-IE" sz="1200" b="0" i="0" u="none" strike="noStrike" kern="1200" baseline="0" dirty="0" smtClean="0">
                <a:solidFill>
                  <a:schemeClr val="tx1"/>
                </a:solidFill>
                <a:latin typeface="+mn-lt"/>
                <a:ea typeface="+mn-ea"/>
                <a:cs typeface="+mn-cs"/>
              </a:rPr>
              <a:t>blurring present in the image. In this respect, </a:t>
            </a:r>
            <a:r>
              <a:rPr lang="en-IE" sz="1200" b="0" i="0" u="none" strike="noStrike" kern="1200" baseline="0" dirty="0" err="1" smtClean="0">
                <a:solidFill>
                  <a:schemeClr val="tx1"/>
                </a:solidFill>
                <a:latin typeface="+mn-lt"/>
                <a:ea typeface="+mn-ea"/>
                <a:cs typeface="+mn-cs"/>
              </a:rPr>
              <a:t>deconvolution</a:t>
            </a:r>
            <a:r>
              <a:rPr lang="en-IE" sz="1200" b="0" i="0" u="none" strike="noStrike" kern="1200" baseline="0" dirty="0" smtClean="0">
                <a:solidFill>
                  <a:schemeClr val="tx1"/>
                </a:solidFill>
                <a:latin typeface="+mn-lt"/>
                <a:ea typeface="+mn-ea"/>
                <a:cs typeface="+mn-cs"/>
              </a:rPr>
              <a:t> attempts to reconstruct</a:t>
            </a:r>
          </a:p>
          <a:p>
            <a:r>
              <a:rPr lang="en-IE" sz="1200" b="0" i="0" u="none" strike="noStrike" kern="1200" baseline="0" dirty="0" smtClean="0">
                <a:solidFill>
                  <a:schemeClr val="tx1"/>
                </a:solidFill>
                <a:latin typeface="+mn-lt"/>
                <a:ea typeface="+mn-ea"/>
                <a:cs typeface="+mn-cs"/>
              </a:rPr>
              <a:t>the specimen from the blurred image</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71</a:t>
            </a:fld>
            <a:endParaRPr lang="en-IE"/>
          </a:p>
        </p:txBody>
      </p:sp>
    </p:spTree>
    <p:extLst>
      <p:ext uri="{BB962C8B-B14F-4D97-AF65-F5344CB8AC3E}">
        <p14:creationId xmlns:p14="http://schemas.microsoft.com/office/powerpoint/2010/main" val="30225321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Theoretical</a:t>
            </a:r>
            <a:r>
              <a:rPr lang="en-IE" baseline="0" dirty="0" smtClean="0"/>
              <a:t> , generated </a:t>
            </a:r>
            <a:r>
              <a:rPr lang="en-IE" baseline="0" dirty="0" err="1" smtClean="0"/>
              <a:t>psf’s</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72</a:t>
            </a:fld>
            <a:endParaRPr lang="en-IE"/>
          </a:p>
        </p:txBody>
      </p:sp>
    </p:spTree>
    <p:extLst>
      <p:ext uri="{BB962C8B-B14F-4D97-AF65-F5344CB8AC3E}">
        <p14:creationId xmlns:p14="http://schemas.microsoft.com/office/powerpoint/2010/main" val="155236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Infinity corrected : </a:t>
            </a:r>
          </a:p>
          <a:p>
            <a:r>
              <a:rPr lang="en-IE" dirty="0" smtClean="0"/>
              <a:t>These microscope systems have an image distance that is set to infinity. </a:t>
            </a:r>
          </a:p>
          <a:p>
            <a:r>
              <a:rPr lang="en-IE" dirty="0" smtClean="0"/>
              <a:t>A tube lens is placed within the body tube between the objective and the eyepieces to produce the intermediate image. The Infinity optical system allows auxiliary components (such as illuminators, polarizers, etc.) to be added into the parallel optical path between the objective and the tube lens with only a minimal effect on focus.</a:t>
            </a:r>
          </a:p>
          <a:p>
            <a:r>
              <a:rPr lang="en-IE" dirty="0" smtClean="0"/>
              <a:t>The tube length in infinity corrected optical systems (also known as the focal length) ranges from 160 </a:t>
            </a:r>
            <a:r>
              <a:rPr lang="en-IE" smtClean="0"/>
              <a:t>- 200mm. Leica </a:t>
            </a:r>
            <a:r>
              <a:rPr lang="en-IE" dirty="0" smtClean="0"/>
              <a:t>and Nikon all have a focal length of 200mm, Olympus uses 180mm, and Zeiss 165mm. </a:t>
            </a:r>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18</a:t>
            </a:fld>
            <a:endParaRPr lang="en-IE"/>
          </a:p>
        </p:txBody>
      </p:sp>
    </p:spTree>
    <p:extLst>
      <p:ext uri="{BB962C8B-B14F-4D97-AF65-F5344CB8AC3E}">
        <p14:creationId xmlns:p14="http://schemas.microsoft.com/office/powerpoint/2010/main" val="25101571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DE6DB478-2BA2-4D93-999F-3C334779154B}" type="slidenum">
              <a:rPr lang="en-IE" smtClean="0"/>
              <a:pPr/>
              <a:t>73</a:t>
            </a:fld>
            <a:endParaRPr lang="en-IE"/>
          </a:p>
        </p:txBody>
      </p:sp>
    </p:spTree>
    <p:extLst>
      <p:ext uri="{BB962C8B-B14F-4D97-AF65-F5344CB8AC3E}">
        <p14:creationId xmlns:p14="http://schemas.microsoft.com/office/powerpoint/2010/main" val="25645499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77</a:t>
            </a:fld>
            <a:endParaRPr lang="en-IE"/>
          </a:p>
        </p:txBody>
      </p:sp>
    </p:spTree>
    <p:extLst>
      <p:ext uri="{BB962C8B-B14F-4D97-AF65-F5344CB8AC3E}">
        <p14:creationId xmlns:p14="http://schemas.microsoft.com/office/powerpoint/2010/main" val="2468156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DE6DB478-2BA2-4D93-999F-3C334779154B}" type="slidenum">
              <a:rPr lang="en-IE" smtClean="0"/>
              <a:pPr/>
              <a:t>19</a:t>
            </a:fld>
            <a:endParaRPr lang="en-IE"/>
          </a:p>
        </p:txBody>
      </p:sp>
    </p:spTree>
    <p:extLst>
      <p:ext uri="{BB962C8B-B14F-4D97-AF65-F5344CB8AC3E}">
        <p14:creationId xmlns:p14="http://schemas.microsoft.com/office/powerpoint/2010/main" val="2114504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AF08C8-0CDB-4FA3-8786-4AC17FB48E14}" type="slidenum">
              <a:rPr lang="en-US"/>
              <a:pPr/>
              <a:t>20</a:t>
            </a:fld>
            <a:endParaRPr 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xfrm>
            <a:off x="906357" y="4715907"/>
            <a:ext cx="4984962" cy="4467701"/>
          </a:xfrm>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58E8B6-D643-47EE-920A-5EEC75A58509}" type="slidenum">
              <a:rPr lang="en-US"/>
              <a:pPr/>
              <a:t>21</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xfrm>
            <a:off x="679768" y="4715907"/>
            <a:ext cx="5438140" cy="4467701"/>
          </a:xfrm>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58E8B6-D643-47EE-920A-5EEC75A58509}" type="slidenum">
              <a:rPr lang="en-US"/>
              <a:pPr/>
              <a:t>23</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a:xfrm>
            <a:off x="679768" y="4715907"/>
            <a:ext cx="5438140" cy="4467701"/>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9787E85-3004-4F42-8F48-D23AF3972E60}" type="slidenum">
              <a:rPr lang="en-US" smtClean="0"/>
              <a:pPr>
                <a:defRPr/>
              </a:pPr>
              <a:t>24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F13EFBAD-D89B-451D-9A84-0E2F508CED3E}" type="slidenum">
              <a:rPr lang="en-IE" smtClean="0"/>
              <a:pPr/>
              <a:t>‹#›</a:t>
            </a:fld>
            <a:endParaRPr lang="en-IE"/>
          </a:p>
        </p:txBody>
      </p:sp>
      <p:sp>
        <p:nvSpPr>
          <p:cNvPr id="7" name="Rectangle 27"/>
          <p:cNvSpPr>
            <a:spLocks noChangeArrowheads="1"/>
          </p:cNvSpPr>
          <p:nvPr userDrawn="1"/>
        </p:nvSpPr>
        <p:spPr bwMode="auto">
          <a:xfrm>
            <a:off x="0" y="1052736"/>
            <a:ext cx="9144000" cy="42862"/>
          </a:xfrm>
          <a:prstGeom prst="rect">
            <a:avLst/>
          </a:prstGeom>
          <a:solidFill>
            <a:schemeClr val="tx1"/>
          </a:solidFill>
          <a:ln w="12699">
            <a:solidFill>
              <a:schemeClr val="tx1"/>
            </a:solidFill>
            <a:miter lim="800000"/>
            <a:headEnd/>
            <a:tailEnd/>
          </a:ln>
        </p:spPr>
        <p:txBody>
          <a:bodyPr wrap="none" anchor="ctr"/>
          <a:lstStyle/>
          <a:p>
            <a:pPr algn="ctr"/>
            <a:endParaRPr lang="en-US" sz="200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6DFF56-620D-4B05-BCA1-2B41022CFC97}" type="datetimeFigureOut">
              <a:rPr lang="en-IE" smtClean="0"/>
              <a:pPr/>
              <a:t>17/06/2015</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F13EFBAD-D89B-451D-9A84-0E2F508CED3E}" type="slidenum">
              <a:rPr lang="en-IE" smtClean="0"/>
              <a:pPr/>
              <a:t>‹#›</a:t>
            </a:fld>
            <a:endParaRPr lang="en-IE"/>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6DFF56-620D-4B05-BCA1-2B41022CFC97}" type="datetimeFigureOut">
              <a:rPr lang="en-IE" smtClean="0"/>
              <a:pPr/>
              <a:t>17/06/2015</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3EFBAD-D89B-451D-9A84-0E2F508CED3E}" type="slidenum">
              <a:rPr lang="en-IE" smtClean="0"/>
              <a:pPr/>
              <a:t>‹#›</a:t>
            </a:fld>
            <a:endParaRPr lang="en-I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imaging.nuigalway.ie/equipment/fluoview1000brb.htm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imaging.nuigalway.ie/"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62.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notesSlide" Target="../notesSlides/notesSlide30.xml"/><Relationship Id="rId7" Type="http://schemas.openxmlformats.org/officeDocument/2006/relationships/image" Target="../media/image60.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9.jpeg"/><Relationship Id="rId5" Type="http://schemas.openxmlformats.org/officeDocument/2006/relationships/image" Target="../media/image58.wmf"/><Relationship Id="rId10" Type="http://schemas.openxmlformats.org/officeDocument/2006/relationships/image" Target="../media/image63.jpeg"/><Relationship Id="rId4" Type="http://schemas.openxmlformats.org/officeDocument/2006/relationships/oleObject" Target="../embeddings/oleObject1.bin"/><Relationship Id="rId9" Type="http://schemas.openxmlformats.org/officeDocument/2006/relationships/image" Target="../media/image62.jpeg"/></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4.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6.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43.png"/><Relationship Id="rId9" Type="http://schemas.openxmlformats.org/officeDocument/2006/relationships/image" Target="../media/image71.png"/></Relationships>
</file>

<file path=ppt/slides/_rels/slide6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77.jpeg"/><Relationship Id="rId7" Type="http://schemas.openxmlformats.org/officeDocument/2006/relationships/image" Target="../media/image81.png"/><Relationship Id="rId12" Type="http://schemas.openxmlformats.org/officeDocument/2006/relationships/image" Target="../media/image86.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0.jpeg"/><Relationship Id="rId11" Type="http://schemas.openxmlformats.org/officeDocument/2006/relationships/image" Target="../media/image85.png"/><Relationship Id="rId5" Type="http://schemas.openxmlformats.org/officeDocument/2006/relationships/image" Target="../media/image79.jpeg"/><Relationship Id="rId10" Type="http://schemas.openxmlformats.org/officeDocument/2006/relationships/image" Target="../media/image84.jpeg"/><Relationship Id="rId4" Type="http://schemas.openxmlformats.org/officeDocument/2006/relationships/image" Target="../media/image78.jpeg"/><Relationship Id="rId9" Type="http://schemas.openxmlformats.org/officeDocument/2006/relationships/image" Target="../media/image83.png"/><Relationship Id="rId14" Type="http://schemas.openxmlformats.org/officeDocument/2006/relationships/image" Target="../media/image88.png"/></Relationships>
</file>

<file path=ppt/slides/_rels/slide6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6" name="TextBox 5"/>
          <p:cNvSpPr txBox="1"/>
          <p:nvPr/>
        </p:nvSpPr>
        <p:spPr>
          <a:xfrm>
            <a:off x="228240" y="260648"/>
            <a:ext cx="8334333" cy="1938992"/>
          </a:xfrm>
          <a:prstGeom prst="rect">
            <a:avLst/>
          </a:prstGeom>
          <a:noFill/>
        </p:spPr>
        <p:txBody>
          <a:bodyPr wrap="none" rtlCol="0">
            <a:spAutoFit/>
          </a:bodyPr>
          <a:lstStyle/>
          <a:p>
            <a:r>
              <a:rPr lang="en-GB" altLang="en-US" sz="4000" b="1" dirty="0" smtClean="0">
                <a:solidFill>
                  <a:srgbClr val="FFFF00"/>
                </a:solidFill>
                <a:latin typeface="Arial" charset="0"/>
              </a:rPr>
              <a:t>Seeing </a:t>
            </a:r>
            <a:r>
              <a:rPr lang="en-GB" altLang="en-US" sz="4000" b="1" dirty="0">
                <a:solidFill>
                  <a:srgbClr val="FFFF00"/>
                </a:solidFill>
                <a:latin typeface="Arial" charset="0"/>
              </a:rPr>
              <a:t>is believing? </a:t>
            </a:r>
            <a:endParaRPr lang="en-GB" altLang="en-US" sz="4000" b="1" dirty="0" smtClean="0">
              <a:solidFill>
                <a:srgbClr val="FFFF00"/>
              </a:solidFill>
              <a:latin typeface="Arial" charset="0"/>
            </a:endParaRPr>
          </a:p>
          <a:p>
            <a:r>
              <a:rPr lang="en-GB" sz="4000" b="1" dirty="0" smtClean="0">
                <a:solidFill>
                  <a:srgbClr val="FFFF00"/>
                </a:solidFill>
                <a:latin typeface="Arial" charset="0"/>
              </a:rPr>
              <a:t>Practical tips on designing your </a:t>
            </a:r>
          </a:p>
          <a:p>
            <a:r>
              <a:rPr lang="en-GB" sz="4000" b="1" dirty="0" smtClean="0">
                <a:solidFill>
                  <a:srgbClr val="FFFF00"/>
                </a:solidFill>
                <a:latin typeface="Arial" charset="0"/>
              </a:rPr>
              <a:t>Microscopy experiments </a:t>
            </a:r>
            <a:endParaRPr lang="en-IE" sz="4000" b="1" dirty="0">
              <a:solidFill>
                <a:srgbClr val="FFFF00"/>
              </a:solidFill>
            </a:endParaRPr>
          </a:p>
        </p:txBody>
      </p:sp>
      <p:sp>
        <p:nvSpPr>
          <p:cNvPr id="2" name="TextBox 1"/>
          <p:cNvSpPr txBox="1"/>
          <p:nvPr/>
        </p:nvSpPr>
        <p:spPr>
          <a:xfrm>
            <a:off x="4965398" y="6390179"/>
            <a:ext cx="4092082" cy="369332"/>
          </a:xfrm>
          <a:prstGeom prst="rect">
            <a:avLst/>
          </a:prstGeom>
          <a:noFill/>
        </p:spPr>
        <p:txBody>
          <a:bodyPr wrap="none" rtlCol="0">
            <a:spAutoFit/>
          </a:bodyPr>
          <a:lstStyle/>
          <a:p>
            <a:r>
              <a:rPr lang="en-IE" dirty="0" smtClean="0">
                <a:solidFill>
                  <a:srgbClr val="FFFF00"/>
                </a:solidFill>
              </a:rPr>
              <a:t>CMI Light Microscopy Lecture Series 2015</a:t>
            </a:r>
            <a:endParaRPr lang="en-IE" dirty="0">
              <a:solidFill>
                <a:srgbClr val="FFFF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272723553"/>
              </p:ext>
            </p:extLst>
          </p:nvPr>
        </p:nvGraphicFramePr>
        <p:xfrm>
          <a:off x="827584" y="1268760"/>
          <a:ext cx="6996608" cy="5328591"/>
        </p:xfrm>
        <a:graphic>
          <a:graphicData uri="http://schemas.openxmlformats.org/drawingml/2006/table">
            <a:tbl>
              <a:tblPr>
                <a:tableStyleId>{073A0DAA-6AF3-43AB-8588-CEC1D06C72B9}</a:tableStyleId>
              </a:tblPr>
              <a:tblGrid>
                <a:gridCol w="3498304"/>
                <a:gridCol w="3498304"/>
              </a:tblGrid>
              <a:tr h="529852">
                <a:tc>
                  <a:txBody>
                    <a:bodyPr/>
                    <a:lstStyle/>
                    <a:p>
                      <a:pPr algn="ctr"/>
                      <a:r>
                        <a:rPr lang="en-IE" b="1" dirty="0" smtClean="0"/>
                        <a:t>Scanning Confocal</a:t>
                      </a:r>
                      <a:endParaRPr lang="en-IE" b="1" dirty="0"/>
                    </a:p>
                  </a:txBody>
                  <a:tcPr/>
                </a:tc>
                <a:tc>
                  <a:txBody>
                    <a:bodyPr/>
                    <a:lstStyle/>
                    <a:p>
                      <a:pPr algn="ctr"/>
                      <a:r>
                        <a:rPr lang="en-IE" b="1" dirty="0" err="1" smtClean="0"/>
                        <a:t>Widefield</a:t>
                      </a:r>
                      <a:endParaRPr lang="en-IE" b="1" dirty="0"/>
                    </a:p>
                  </a:txBody>
                  <a:tcPr/>
                </a:tc>
              </a:tr>
              <a:tr h="672838">
                <a:tc>
                  <a:txBody>
                    <a:bodyPr/>
                    <a:lstStyle/>
                    <a:p>
                      <a:r>
                        <a:rPr lang="en-IE" dirty="0" smtClean="0"/>
                        <a:t>Pinhole rejects</a:t>
                      </a:r>
                      <a:r>
                        <a:rPr lang="en-IE" baseline="0" dirty="0" smtClean="0"/>
                        <a:t> out of focus light</a:t>
                      </a:r>
                    </a:p>
                    <a:p>
                      <a:r>
                        <a:rPr lang="en-IE" baseline="0" dirty="0" smtClean="0"/>
                        <a:t>Optical Sectioning ability  </a:t>
                      </a:r>
                      <a:endParaRPr lang="en-IE" dirty="0"/>
                    </a:p>
                  </a:txBody>
                  <a:tcPr/>
                </a:tc>
                <a:tc>
                  <a:txBody>
                    <a:bodyPr/>
                    <a:lstStyle/>
                    <a:p>
                      <a:r>
                        <a:rPr lang="en-IE" dirty="0" smtClean="0"/>
                        <a:t>Entire field of view</a:t>
                      </a:r>
                      <a:r>
                        <a:rPr lang="en-IE" baseline="0" dirty="0" smtClean="0"/>
                        <a:t> is observed</a:t>
                      </a:r>
                      <a:endParaRPr lang="en-IE" dirty="0"/>
                    </a:p>
                  </a:txBody>
                  <a:tcPr/>
                </a:tc>
              </a:tr>
              <a:tr h="710794">
                <a:tc>
                  <a:txBody>
                    <a:bodyPr/>
                    <a:lstStyle/>
                    <a:p>
                      <a:r>
                        <a:rPr lang="en-IE" dirty="0" smtClean="0"/>
                        <a:t>Works ok with 30 micron</a:t>
                      </a:r>
                      <a:r>
                        <a:rPr lang="en-IE" baseline="0" dirty="0" smtClean="0"/>
                        <a:t> to 100 micron</a:t>
                      </a:r>
                      <a:endParaRPr lang="en-IE" dirty="0"/>
                    </a:p>
                  </a:txBody>
                  <a:tcPr/>
                </a:tc>
                <a:tc>
                  <a:txBody>
                    <a:bodyPr/>
                    <a:lstStyle/>
                    <a:p>
                      <a:r>
                        <a:rPr lang="en-IE" dirty="0" smtClean="0"/>
                        <a:t>Difficult with sections thicker</a:t>
                      </a:r>
                      <a:r>
                        <a:rPr lang="en-IE" baseline="0" dirty="0" smtClean="0"/>
                        <a:t> than 30 micron</a:t>
                      </a:r>
                      <a:endParaRPr lang="en-IE" dirty="0"/>
                    </a:p>
                  </a:txBody>
                  <a:tcPr/>
                </a:tc>
              </a:tr>
              <a:tr h="735779">
                <a:tc>
                  <a:txBody>
                    <a:bodyPr/>
                    <a:lstStyle/>
                    <a:p>
                      <a:r>
                        <a:rPr lang="en-IE" dirty="0" smtClean="0"/>
                        <a:t>Point scan , time consuming, not real time</a:t>
                      </a:r>
                      <a:endParaRPr lang="en-IE" dirty="0"/>
                    </a:p>
                  </a:txBody>
                  <a:tcPr/>
                </a:tc>
                <a:tc>
                  <a:txBody>
                    <a:bodyPr/>
                    <a:lstStyle/>
                    <a:p>
                      <a:r>
                        <a:rPr lang="en-IE" dirty="0" smtClean="0"/>
                        <a:t>quick</a:t>
                      </a:r>
                      <a:endParaRPr lang="en-IE" dirty="0"/>
                    </a:p>
                  </a:txBody>
                  <a:tcPr/>
                </a:tc>
              </a:tr>
              <a:tr h="672838">
                <a:tc>
                  <a:txBody>
                    <a:bodyPr/>
                    <a:lstStyle/>
                    <a:p>
                      <a:r>
                        <a:rPr lang="en-IE" dirty="0" smtClean="0"/>
                        <a:t>Most</a:t>
                      </a:r>
                      <a:r>
                        <a:rPr lang="en-IE" baseline="0" dirty="0" smtClean="0"/>
                        <a:t> of emission light is blocked</a:t>
                      </a:r>
                      <a:endParaRPr lang="en-IE" dirty="0"/>
                    </a:p>
                  </a:txBody>
                  <a:tcPr/>
                </a:tc>
                <a:tc>
                  <a:txBody>
                    <a:bodyPr/>
                    <a:lstStyle/>
                    <a:p>
                      <a:r>
                        <a:rPr lang="en-IE" dirty="0" smtClean="0"/>
                        <a:t>Most emission light gets to the detector</a:t>
                      </a:r>
                      <a:endParaRPr lang="en-IE" dirty="0"/>
                    </a:p>
                  </a:txBody>
                  <a:tcPr/>
                </a:tc>
              </a:tr>
              <a:tr h="1249557">
                <a:tc>
                  <a:txBody>
                    <a:bodyPr/>
                    <a:lstStyle/>
                    <a:p>
                      <a:r>
                        <a:rPr lang="en-IE" dirty="0" smtClean="0"/>
                        <a:t>High energy light sources necessary</a:t>
                      </a:r>
                      <a:r>
                        <a:rPr lang="en-IE" baseline="0" dirty="0" smtClean="0"/>
                        <a:t> – photo damage of sample is concern for live cells and bleaching fluorophores</a:t>
                      </a:r>
                      <a:endParaRPr lang="en-IE" dirty="0"/>
                    </a:p>
                  </a:txBody>
                  <a:tcPr/>
                </a:tc>
                <a:tc>
                  <a:txBody>
                    <a:bodyPr/>
                    <a:lstStyle/>
                    <a:p>
                      <a:r>
                        <a:rPr lang="en-IE" dirty="0" smtClean="0"/>
                        <a:t>Lower</a:t>
                      </a:r>
                      <a:r>
                        <a:rPr lang="en-IE" baseline="0" dirty="0" smtClean="0"/>
                        <a:t> energy sources </a:t>
                      </a:r>
                      <a:endParaRPr lang="en-IE" dirty="0"/>
                    </a:p>
                  </a:txBody>
                  <a:tcPr/>
                </a:tc>
              </a:tr>
              <a:tr h="756933">
                <a:tc>
                  <a:txBody>
                    <a:bodyPr/>
                    <a:lstStyle/>
                    <a:p>
                      <a:r>
                        <a:rPr lang="en-IE" dirty="0" smtClean="0"/>
                        <a:t>Frame rates in scanning systems low</a:t>
                      </a:r>
                      <a:endParaRPr lang="en-IE" dirty="0"/>
                    </a:p>
                  </a:txBody>
                  <a:tcPr/>
                </a:tc>
                <a:tc>
                  <a:txBody>
                    <a:bodyPr/>
                    <a:lstStyle/>
                    <a:p>
                      <a:r>
                        <a:rPr lang="en-IE" dirty="0" smtClean="0"/>
                        <a:t>Higher frame rates</a:t>
                      </a:r>
                      <a:endParaRPr lang="en-IE" dirty="0"/>
                    </a:p>
                  </a:txBody>
                  <a:tcPr/>
                </a:tc>
              </a:tr>
            </a:tbl>
          </a:graphicData>
        </a:graphic>
      </p:graphicFrame>
      <p:sp>
        <p:nvSpPr>
          <p:cNvPr id="3" name="TextBox 2"/>
          <p:cNvSpPr txBox="1"/>
          <p:nvPr/>
        </p:nvSpPr>
        <p:spPr>
          <a:xfrm>
            <a:off x="0" y="128826"/>
            <a:ext cx="9144000" cy="707886"/>
          </a:xfrm>
          <a:prstGeom prst="rect">
            <a:avLst/>
          </a:prstGeom>
          <a:noFill/>
        </p:spPr>
        <p:txBody>
          <a:bodyPr wrap="square" rtlCol="0">
            <a:spAutoFit/>
          </a:bodyPr>
          <a:lstStyle/>
          <a:p>
            <a:pPr algn="ctr"/>
            <a:r>
              <a:rPr lang="en-IE" sz="4000" dirty="0" smtClean="0">
                <a:latin typeface="+mj-lt"/>
              </a:rPr>
              <a:t>Comparisons</a:t>
            </a:r>
            <a:endParaRPr lang="en-IE" sz="4000" dirty="0">
              <a:latin typeface="+mj-lt"/>
            </a:endParaRPr>
          </a:p>
        </p:txBody>
      </p:sp>
    </p:spTree>
    <p:extLst>
      <p:ext uri="{BB962C8B-B14F-4D97-AF65-F5344CB8AC3E}">
        <p14:creationId xmlns:p14="http://schemas.microsoft.com/office/powerpoint/2010/main" val="3021570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7310"/>
          <a:stretch/>
        </p:blipFill>
        <p:spPr bwMode="auto">
          <a:xfrm>
            <a:off x="395536" y="1196752"/>
            <a:ext cx="8671565"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95536" y="219998"/>
            <a:ext cx="5078442" cy="584775"/>
          </a:xfrm>
          <a:prstGeom prst="rect">
            <a:avLst/>
          </a:prstGeom>
          <a:noFill/>
        </p:spPr>
        <p:txBody>
          <a:bodyPr wrap="none" rtlCol="0">
            <a:spAutoFit/>
          </a:bodyPr>
          <a:lstStyle/>
          <a:p>
            <a:r>
              <a:rPr lang="en-IE" sz="3200" dirty="0" smtClean="0">
                <a:latin typeface="+mj-lt"/>
              </a:rPr>
              <a:t>A microscope for live imaging</a:t>
            </a:r>
            <a:endParaRPr lang="en-IE" sz="3200" dirty="0">
              <a:latin typeface="+mj-lt"/>
            </a:endParaRPr>
          </a:p>
        </p:txBody>
      </p:sp>
      <p:sp>
        <p:nvSpPr>
          <p:cNvPr id="7" name="TextBox 6"/>
          <p:cNvSpPr txBox="1"/>
          <p:nvPr/>
        </p:nvSpPr>
        <p:spPr>
          <a:xfrm>
            <a:off x="7380312" y="4653136"/>
            <a:ext cx="1440160" cy="369332"/>
          </a:xfrm>
          <a:prstGeom prst="rect">
            <a:avLst/>
          </a:prstGeom>
          <a:solidFill>
            <a:srgbClr val="D9F1F7"/>
          </a:solidFill>
        </p:spPr>
        <p:txBody>
          <a:bodyPr wrap="square" rtlCol="0">
            <a:spAutoFit/>
          </a:bodyPr>
          <a:lstStyle/>
          <a:p>
            <a:endParaRPr lang="en-IE" dirty="0"/>
          </a:p>
        </p:txBody>
      </p:sp>
      <p:grpSp>
        <p:nvGrpSpPr>
          <p:cNvPr id="5" name="Group 4"/>
          <p:cNvGrpSpPr/>
          <p:nvPr/>
        </p:nvGrpSpPr>
        <p:grpSpPr>
          <a:xfrm>
            <a:off x="5335598" y="4918488"/>
            <a:ext cx="3205226" cy="598744"/>
            <a:chOff x="5335598" y="4918488"/>
            <a:chExt cx="3205226" cy="598744"/>
          </a:xfrm>
        </p:grpSpPr>
        <p:sp>
          <p:nvSpPr>
            <p:cNvPr id="3" name="TextBox 2"/>
            <p:cNvSpPr txBox="1"/>
            <p:nvPr/>
          </p:nvSpPr>
          <p:spPr>
            <a:xfrm>
              <a:off x="5364088" y="5147900"/>
              <a:ext cx="2880320" cy="369332"/>
            </a:xfrm>
            <a:prstGeom prst="rect">
              <a:avLst/>
            </a:prstGeom>
            <a:solidFill>
              <a:srgbClr val="D9F1F7"/>
            </a:solidFill>
          </p:spPr>
          <p:txBody>
            <a:bodyPr wrap="square" rtlCol="0">
              <a:spAutoFit/>
            </a:bodyPr>
            <a:lstStyle/>
            <a:p>
              <a:endParaRPr lang="en-IE" dirty="0"/>
            </a:p>
          </p:txBody>
        </p:sp>
        <p:sp>
          <p:nvSpPr>
            <p:cNvPr id="6" name="TextBox 5"/>
            <p:cNvSpPr txBox="1"/>
            <p:nvPr/>
          </p:nvSpPr>
          <p:spPr>
            <a:xfrm>
              <a:off x="6948264" y="4930968"/>
              <a:ext cx="1592560" cy="369332"/>
            </a:xfrm>
            <a:prstGeom prst="rect">
              <a:avLst/>
            </a:prstGeom>
            <a:solidFill>
              <a:srgbClr val="D9F1F7"/>
            </a:solidFill>
          </p:spPr>
          <p:txBody>
            <a:bodyPr wrap="square" rtlCol="0">
              <a:spAutoFit/>
            </a:bodyPr>
            <a:lstStyle/>
            <a:p>
              <a:endParaRPr lang="en-IE" dirty="0"/>
            </a:p>
          </p:txBody>
        </p:sp>
        <p:sp>
          <p:nvSpPr>
            <p:cNvPr id="8" name="TextBox 7"/>
            <p:cNvSpPr txBox="1"/>
            <p:nvPr/>
          </p:nvSpPr>
          <p:spPr>
            <a:xfrm>
              <a:off x="5335598" y="4918488"/>
              <a:ext cx="2880320" cy="369332"/>
            </a:xfrm>
            <a:prstGeom prst="rect">
              <a:avLst/>
            </a:prstGeom>
            <a:solidFill>
              <a:srgbClr val="D9F1F7"/>
            </a:solidFill>
          </p:spPr>
          <p:txBody>
            <a:bodyPr wrap="square" rtlCol="0">
              <a:spAutoFit/>
            </a:bodyPr>
            <a:lstStyle/>
            <a:p>
              <a:endParaRPr lang="en-IE" dirty="0"/>
            </a:p>
          </p:txBody>
        </p:sp>
      </p:grpSp>
      <p:pic>
        <p:nvPicPr>
          <p:cNvPr id="174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5287820"/>
            <a:ext cx="2278474" cy="1444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06720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Relative Sensitivity</a:t>
            </a:r>
            <a:endParaRPr lang="en-IE" dirty="0"/>
          </a:p>
        </p:txBody>
      </p:sp>
      <p:sp>
        <p:nvSpPr>
          <p:cNvPr id="4" name="Content Placeholder 2"/>
          <p:cNvSpPr txBox="1">
            <a:spLocks/>
          </p:cNvSpPr>
          <p:nvPr/>
        </p:nvSpPr>
        <p:spPr bwMode="auto">
          <a:xfrm>
            <a:off x="609600" y="17526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err="1" smtClean="0">
                <a:ln>
                  <a:noFill/>
                </a:ln>
                <a:solidFill>
                  <a:srgbClr val="000000"/>
                </a:solidFill>
                <a:effectLst/>
                <a:uLnTx/>
                <a:uFillTx/>
                <a:latin typeface="Arial"/>
                <a:ea typeface="+mn-ea"/>
                <a:cs typeface="+mn-cs"/>
              </a:rPr>
              <a:t>Widefield</a:t>
            </a:r>
            <a:r>
              <a:rPr kumimoji="0" lang="en-US" sz="2400" b="0" i="0" u="none" strike="noStrike" kern="0" cap="none" spc="0" normalizeH="0" baseline="0" noProof="0" dirty="0" smtClean="0">
                <a:ln>
                  <a:noFill/>
                </a:ln>
                <a:solidFill>
                  <a:srgbClr val="000000"/>
                </a:solidFill>
                <a:effectLst/>
                <a:uLnTx/>
                <a:uFillTx/>
                <a:latin typeface="Arial"/>
                <a:ea typeface="+mn-ea"/>
                <a:cs typeface="+mn-cs"/>
              </a:rPr>
              <a:t>				100</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000000"/>
                </a:solidFill>
                <a:effectLst/>
                <a:uLnTx/>
                <a:uFillTx/>
                <a:latin typeface="Arial"/>
                <a:ea typeface="+mn-ea"/>
                <a:cs typeface="+mn-cs"/>
              </a:rPr>
              <a:t>Spinning-Disk Confocal		25</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000000"/>
                </a:solidFill>
                <a:effectLst/>
                <a:uLnTx/>
                <a:uFillTx/>
                <a:latin typeface="Arial"/>
                <a:ea typeface="+mn-ea"/>
                <a:cs typeface="+mn-cs"/>
              </a:rPr>
              <a:t>Laser-scanning Confocal	1	</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400" b="0" i="0" u="none" strike="noStrike" kern="0" cap="none" spc="0" normalizeH="0" baseline="0" noProof="0" dirty="0" smtClean="0">
              <a:ln>
                <a:noFill/>
              </a:ln>
              <a:solidFill>
                <a:srgbClr val="000000"/>
              </a:solidFill>
              <a:effectLst/>
              <a:uLnTx/>
              <a:uFillTx/>
              <a:latin typeface="Arial"/>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400" b="0" i="0" u="none" strike="noStrike" kern="0" cap="none" spc="0" normalizeH="0" baseline="0" noProof="0" dirty="0" smtClean="0">
              <a:ln>
                <a:noFill/>
              </a:ln>
              <a:solidFill>
                <a:srgbClr val="000000"/>
              </a:solidFill>
              <a:effectLst/>
              <a:uLnTx/>
              <a:uFillTx/>
              <a:latin typeface="Arial"/>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400" b="0" i="0" u="none" strike="noStrike" kern="0" cap="none" spc="0" normalizeH="0" baseline="0" noProof="0" dirty="0" smtClean="0">
              <a:ln>
                <a:noFill/>
              </a:ln>
              <a:solidFill>
                <a:srgbClr val="000000"/>
              </a:solidFill>
              <a:effectLst/>
              <a:uLnTx/>
              <a:uFillTx/>
              <a:latin typeface="Arial"/>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400" b="0" i="0" u="none" strike="noStrike" kern="0" cap="none" spc="0" normalizeH="0" baseline="0" noProof="0" dirty="0" smtClean="0">
              <a:ln>
                <a:noFill/>
              </a:ln>
              <a:solidFill>
                <a:srgbClr val="000000"/>
              </a:solidFill>
              <a:effectLst/>
              <a:uLnTx/>
              <a:uFillTx/>
              <a:latin typeface="Arial"/>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400" b="0" i="0" u="none" strike="noStrike" kern="0" cap="none" spc="0" normalizeH="0" baseline="0" noProof="0" dirty="0" smtClean="0">
              <a:ln>
                <a:noFill/>
              </a:ln>
              <a:solidFill>
                <a:srgbClr val="000000"/>
              </a:solidFill>
              <a:effectLst/>
              <a:uLnTx/>
              <a:uFillTx/>
              <a:latin typeface="Arial"/>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rgbClr val="000000"/>
                </a:solidFill>
                <a:effectLst/>
                <a:uLnTx/>
                <a:uFillTx/>
                <a:latin typeface="Arial"/>
                <a:ea typeface="+mn-ea"/>
                <a:cs typeface="+mn-cs"/>
              </a:rPr>
              <a:t>See Murray JM et al, J. Microscopy 2007 vol. 228 p390-405</a:t>
            </a:r>
          </a:p>
        </p:txBody>
      </p:sp>
    </p:spTree>
    <p:extLst>
      <p:ext uri="{BB962C8B-B14F-4D97-AF65-F5344CB8AC3E}">
        <p14:creationId xmlns:p14="http://schemas.microsoft.com/office/powerpoint/2010/main" val="41275822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4"/>
            <a:ext cx="9144000" cy="1141887"/>
          </a:xfrm>
        </p:spPr>
        <p:txBody>
          <a:bodyPr>
            <a:normAutofit fontScale="90000"/>
          </a:bodyPr>
          <a:lstStyle/>
          <a:p>
            <a:r>
              <a:rPr lang="en-IE" dirty="0" smtClean="0"/>
              <a:t>Other approaches to cleaning up out of focus light</a:t>
            </a:r>
            <a:endParaRPr lang="en-IE" dirty="0"/>
          </a:p>
        </p:txBody>
      </p:sp>
      <p:sp>
        <p:nvSpPr>
          <p:cNvPr id="3" name="Content Placeholder 2"/>
          <p:cNvSpPr>
            <a:spLocks noGrp="1"/>
          </p:cNvSpPr>
          <p:nvPr>
            <p:ph idx="1"/>
          </p:nvPr>
        </p:nvSpPr>
        <p:spPr>
          <a:xfrm>
            <a:off x="179512" y="1268760"/>
            <a:ext cx="3178696" cy="3600400"/>
          </a:xfrm>
        </p:spPr>
        <p:txBody>
          <a:bodyPr>
            <a:normAutofit fontScale="70000" lnSpcReduction="20000"/>
          </a:bodyPr>
          <a:lstStyle/>
          <a:p>
            <a:r>
              <a:rPr lang="en-IE" b="1" dirty="0" smtClean="0"/>
              <a:t>TIRF</a:t>
            </a:r>
            <a:r>
              <a:rPr lang="en-IE" dirty="0" smtClean="0"/>
              <a:t> : </a:t>
            </a:r>
            <a:r>
              <a:rPr lang="en-IE" dirty="0"/>
              <a:t>reduces background by confining fluorescent excitation to a narrow sliver of tissue (about 100 nm thick) at the slide/sample </a:t>
            </a:r>
            <a:r>
              <a:rPr lang="en-IE" dirty="0" smtClean="0"/>
              <a:t>interface. typically used </a:t>
            </a:r>
            <a:r>
              <a:rPr lang="en-IE" dirty="0"/>
              <a:t>to image </a:t>
            </a:r>
            <a:r>
              <a:rPr lang="en-IE" dirty="0" smtClean="0"/>
              <a:t>membrane-localized </a:t>
            </a:r>
            <a:r>
              <a:rPr lang="en-IE" dirty="0"/>
              <a:t>events. </a:t>
            </a:r>
            <a:endParaRPr lang="en-IE" dirty="0" smtClean="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228" y="1124743"/>
            <a:ext cx="4741188" cy="5511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9819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052513"/>
          </a:xfrm>
        </p:spPr>
        <p:txBody>
          <a:bodyPr>
            <a:normAutofit fontScale="90000"/>
          </a:bodyPr>
          <a:lstStyle/>
          <a:p>
            <a:r>
              <a:rPr lang="en-IE" dirty="0" smtClean="0"/>
              <a:t>Other approaches to cleaning up out of focus light</a:t>
            </a:r>
            <a:endParaRPr lang="en-IE" dirty="0"/>
          </a:p>
        </p:txBody>
      </p:sp>
      <p:sp>
        <p:nvSpPr>
          <p:cNvPr id="3" name="Content Placeholder 2"/>
          <p:cNvSpPr>
            <a:spLocks noGrp="1"/>
          </p:cNvSpPr>
          <p:nvPr>
            <p:ph idx="1"/>
          </p:nvPr>
        </p:nvSpPr>
        <p:spPr/>
        <p:txBody>
          <a:bodyPr>
            <a:normAutofit fontScale="92500"/>
          </a:bodyPr>
          <a:lstStyle/>
          <a:p>
            <a:r>
              <a:rPr lang="en-IE" b="1" dirty="0" smtClean="0"/>
              <a:t>TIRF </a:t>
            </a:r>
            <a:r>
              <a:rPr lang="en-IE" dirty="0" smtClean="0"/>
              <a:t>membrane localised events – 100 nm</a:t>
            </a:r>
          </a:p>
          <a:p>
            <a:r>
              <a:rPr lang="en-IE" b="1" dirty="0" smtClean="0"/>
              <a:t>Multiphoton</a:t>
            </a:r>
            <a:r>
              <a:rPr lang="en-IE" dirty="0"/>
              <a:t>: localised excitation, inherent optical sectioning , deep penetration into thick samples, reduced </a:t>
            </a:r>
            <a:r>
              <a:rPr lang="en-IE" dirty="0" err="1"/>
              <a:t>photobleaching</a:t>
            </a:r>
            <a:endParaRPr lang="en-IE" dirty="0"/>
          </a:p>
          <a:p>
            <a:r>
              <a:rPr lang="en-IE" b="1" dirty="0"/>
              <a:t>light-sheet microscopes </a:t>
            </a:r>
            <a:r>
              <a:rPr lang="en-IE" dirty="0"/>
              <a:t>illuminate sample planes one at a time with relatively low-intensity light, imaging in an orthogonal direction. thick samples , whole organisms, live samples, low bleaching.</a:t>
            </a:r>
          </a:p>
          <a:p>
            <a:r>
              <a:rPr lang="en-IE" dirty="0"/>
              <a:t>But are expensive set ups and not available </a:t>
            </a:r>
            <a:r>
              <a:rPr lang="en-IE" dirty="0" smtClean="0"/>
              <a:t>NUIG.</a:t>
            </a:r>
            <a:endParaRPr lang="en-IE" dirty="0"/>
          </a:p>
          <a:p>
            <a:endParaRPr lang="en-IE" dirty="0"/>
          </a:p>
        </p:txBody>
      </p:sp>
    </p:spTree>
    <p:extLst>
      <p:ext uri="{BB962C8B-B14F-4D97-AF65-F5344CB8AC3E}">
        <p14:creationId xmlns:p14="http://schemas.microsoft.com/office/powerpoint/2010/main" val="3424025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924" y="-27384"/>
            <a:ext cx="9141076" cy="1143000"/>
          </a:xfrm>
        </p:spPr>
        <p:txBody>
          <a:bodyPr>
            <a:normAutofit/>
          </a:bodyPr>
          <a:lstStyle/>
          <a:p>
            <a:pPr eaLnBrk="1" hangingPunct="1"/>
            <a:r>
              <a:rPr lang="en-US" dirty="0" smtClean="0"/>
              <a:t>Which imaging technique should I use?</a:t>
            </a:r>
          </a:p>
        </p:txBody>
      </p:sp>
      <p:sp>
        <p:nvSpPr>
          <p:cNvPr id="31747" name="Line 3"/>
          <p:cNvSpPr>
            <a:spLocks noChangeShapeType="1"/>
          </p:cNvSpPr>
          <p:nvPr/>
        </p:nvSpPr>
        <p:spPr bwMode="auto">
          <a:xfrm>
            <a:off x="914400" y="1782763"/>
            <a:ext cx="0" cy="4481512"/>
          </a:xfrm>
          <a:prstGeom prst="line">
            <a:avLst/>
          </a:prstGeom>
          <a:noFill/>
          <a:ln w="25400">
            <a:solidFill>
              <a:schemeClr val="tx1"/>
            </a:solidFill>
            <a:round/>
            <a:headEnd/>
            <a:tailEnd type="triangle" w="lg" len="lg"/>
          </a:ln>
        </p:spPr>
        <p:txBody>
          <a:bodyPr/>
          <a:lstStyle/>
          <a:p>
            <a:endParaRPr lang="en-US"/>
          </a:p>
        </p:txBody>
      </p:sp>
      <p:sp>
        <p:nvSpPr>
          <p:cNvPr id="31748" name="Text Box 4"/>
          <p:cNvSpPr txBox="1">
            <a:spLocks noChangeArrowheads="1"/>
          </p:cNvSpPr>
          <p:nvPr/>
        </p:nvSpPr>
        <p:spPr bwMode="auto">
          <a:xfrm rot="5400000">
            <a:off x="-474662" y="3903662"/>
            <a:ext cx="2260600" cy="396875"/>
          </a:xfrm>
          <a:prstGeom prst="rect">
            <a:avLst/>
          </a:prstGeom>
          <a:noFill/>
          <a:ln w="9525">
            <a:noFill/>
            <a:miter lim="800000"/>
            <a:headEnd/>
            <a:tailEnd/>
          </a:ln>
        </p:spPr>
        <p:txBody>
          <a:bodyPr wrap="none">
            <a:spAutoFit/>
          </a:bodyPr>
          <a:lstStyle/>
          <a:p>
            <a:r>
              <a:rPr lang="en-US" sz="2000"/>
              <a:t>Sample Thickness</a:t>
            </a:r>
          </a:p>
        </p:txBody>
      </p:sp>
      <p:sp>
        <p:nvSpPr>
          <p:cNvPr id="31749" name="Text Box 5"/>
          <p:cNvSpPr txBox="1">
            <a:spLocks noChangeArrowheads="1"/>
          </p:cNvSpPr>
          <p:nvPr/>
        </p:nvSpPr>
        <p:spPr bwMode="auto">
          <a:xfrm>
            <a:off x="2454275" y="2562225"/>
            <a:ext cx="3268663" cy="396875"/>
          </a:xfrm>
          <a:prstGeom prst="rect">
            <a:avLst/>
          </a:prstGeom>
          <a:noFill/>
          <a:ln w="9525">
            <a:noFill/>
            <a:miter lim="800000"/>
            <a:headEnd/>
            <a:tailEnd/>
          </a:ln>
        </p:spPr>
        <p:txBody>
          <a:bodyPr wrap="none">
            <a:spAutoFit/>
          </a:bodyPr>
          <a:lstStyle/>
          <a:p>
            <a:r>
              <a:rPr lang="en-US" sz="2000" dirty="0"/>
              <a:t>Wide-field (+</a:t>
            </a:r>
            <a:r>
              <a:rPr lang="en-US" sz="2000" dirty="0" err="1"/>
              <a:t>deconvolution</a:t>
            </a:r>
            <a:r>
              <a:rPr lang="en-US" sz="2000" dirty="0"/>
              <a:t>)</a:t>
            </a:r>
          </a:p>
        </p:txBody>
      </p:sp>
      <p:sp>
        <p:nvSpPr>
          <p:cNvPr id="31750" name="Text Box 6"/>
          <p:cNvSpPr txBox="1">
            <a:spLocks noChangeArrowheads="1"/>
          </p:cNvSpPr>
          <p:nvPr/>
        </p:nvSpPr>
        <p:spPr bwMode="auto">
          <a:xfrm>
            <a:off x="2454275" y="5030788"/>
            <a:ext cx="2924175" cy="396875"/>
          </a:xfrm>
          <a:prstGeom prst="rect">
            <a:avLst/>
          </a:prstGeom>
          <a:noFill/>
          <a:ln w="9525">
            <a:noFill/>
            <a:miter lim="800000"/>
            <a:headEnd/>
            <a:tailEnd/>
          </a:ln>
        </p:spPr>
        <p:txBody>
          <a:bodyPr wrap="none">
            <a:spAutoFit/>
          </a:bodyPr>
          <a:lstStyle/>
          <a:p>
            <a:r>
              <a:rPr lang="en-US" sz="2000"/>
              <a:t>Point scanning Confocal</a:t>
            </a:r>
          </a:p>
        </p:txBody>
      </p:sp>
      <p:sp>
        <p:nvSpPr>
          <p:cNvPr id="31751" name="Text Box 7"/>
          <p:cNvSpPr txBox="1">
            <a:spLocks noChangeArrowheads="1"/>
          </p:cNvSpPr>
          <p:nvPr/>
        </p:nvSpPr>
        <p:spPr bwMode="auto">
          <a:xfrm>
            <a:off x="2454275" y="5854700"/>
            <a:ext cx="2201863" cy="396875"/>
          </a:xfrm>
          <a:prstGeom prst="rect">
            <a:avLst/>
          </a:prstGeom>
          <a:noFill/>
          <a:ln w="9525">
            <a:noFill/>
            <a:miter lim="800000"/>
            <a:headEnd/>
            <a:tailEnd/>
          </a:ln>
        </p:spPr>
        <p:txBody>
          <a:bodyPr wrap="none">
            <a:spAutoFit/>
          </a:bodyPr>
          <a:lstStyle/>
          <a:p>
            <a:r>
              <a:rPr lang="en-US" sz="2000"/>
              <a:t>2-photon confocal</a:t>
            </a:r>
          </a:p>
        </p:txBody>
      </p:sp>
      <p:sp>
        <p:nvSpPr>
          <p:cNvPr id="31752" name="Text Box 8"/>
          <p:cNvSpPr txBox="1">
            <a:spLocks noChangeArrowheads="1"/>
          </p:cNvSpPr>
          <p:nvPr/>
        </p:nvSpPr>
        <p:spPr bwMode="auto">
          <a:xfrm>
            <a:off x="2454275" y="1739900"/>
            <a:ext cx="4075113" cy="396875"/>
          </a:xfrm>
          <a:prstGeom prst="rect">
            <a:avLst/>
          </a:prstGeom>
          <a:noFill/>
          <a:ln w="9525">
            <a:noFill/>
            <a:miter lim="800000"/>
            <a:headEnd/>
            <a:tailEnd/>
          </a:ln>
        </p:spPr>
        <p:txBody>
          <a:bodyPr wrap="none">
            <a:spAutoFit/>
          </a:bodyPr>
          <a:lstStyle/>
          <a:p>
            <a:r>
              <a:rPr lang="en-US" sz="2000" dirty="0"/>
              <a:t>TIRF (for samples at the </a:t>
            </a:r>
            <a:r>
              <a:rPr lang="en-US" sz="2000" dirty="0" err="1"/>
              <a:t>coverslip</a:t>
            </a:r>
            <a:r>
              <a:rPr lang="en-US" sz="2000" dirty="0"/>
              <a:t>)</a:t>
            </a:r>
          </a:p>
        </p:txBody>
      </p:sp>
      <p:sp>
        <p:nvSpPr>
          <p:cNvPr id="31753" name="Text Box 9"/>
          <p:cNvSpPr txBox="1">
            <a:spLocks noChangeArrowheads="1"/>
          </p:cNvSpPr>
          <p:nvPr/>
        </p:nvSpPr>
        <p:spPr bwMode="auto">
          <a:xfrm>
            <a:off x="2454275" y="3317875"/>
            <a:ext cx="2813050" cy="396875"/>
          </a:xfrm>
          <a:prstGeom prst="rect">
            <a:avLst/>
          </a:prstGeom>
          <a:noFill/>
          <a:ln w="9525">
            <a:noFill/>
            <a:miter lim="800000"/>
            <a:headEnd/>
            <a:tailEnd/>
          </a:ln>
        </p:spPr>
        <p:txBody>
          <a:bodyPr wrap="none">
            <a:spAutoFit/>
          </a:bodyPr>
          <a:lstStyle/>
          <a:p>
            <a:r>
              <a:rPr lang="en-US" sz="2000"/>
              <a:t>Spinning Disk Confocal</a:t>
            </a:r>
          </a:p>
        </p:txBody>
      </p:sp>
      <p:sp>
        <p:nvSpPr>
          <p:cNvPr id="31754" name="Text Box 10"/>
          <p:cNvSpPr txBox="1">
            <a:spLocks noChangeArrowheads="1"/>
          </p:cNvSpPr>
          <p:nvPr/>
        </p:nvSpPr>
        <p:spPr bwMode="auto">
          <a:xfrm>
            <a:off x="2454275" y="4141788"/>
            <a:ext cx="2782888" cy="396875"/>
          </a:xfrm>
          <a:prstGeom prst="rect">
            <a:avLst/>
          </a:prstGeom>
          <a:noFill/>
          <a:ln w="9525">
            <a:noFill/>
            <a:miter lim="800000"/>
            <a:headEnd/>
            <a:tailEnd/>
          </a:ln>
        </p:spPr>
        <p:txBody>
          <a:bodyPr wrap="none">
            <a:spAutoFit/>
          </a:bodyPr>
          <a:lstStyle/>
          <a:p>
            <a:r>
              <a:rPr lang="en-US" sz="2000"/>
              <a:t>Line-scanning confocal</a:t>
            </a:r>
          </a:p>
        </p:txBody>
      </p:sp>
      <p:sp>
        <p:nvSpPr>
          <p:cNvPr id="31755" name="Text Box 11"/>
          <p:cNvSpPr txBox="1">
            <a:spLocks noChangeArrowheads="1"/>
          </p:cNvSpPr>
          <p:nvPr/>
        </p:nvSpPr>
        <p:spPr bwMode="auto">
          <a:xfrm>
            <a:off x="1019175" y="1693863"/>
            <a:ext cx="900113" cy="366712"/>
          </a:xfrm>
          <a:prstGeom prst="rect">
            <a:avLst/>
          </a:prstGeom>
          <a:noFill/>
          <a:ln w="9525">
            <a:noFill/>
            <a:miter lim="800000"/>
            <a:headEnd/>
            <a:tailEnd/>
          </a:ln>
        </p:spPr>
        <p:txBody>
          <a:bodyPr wrap="none">
            <a:spAutoFit/>
          </a:bodyPr>
          <a:lstStyle/>
          <a:p>
            <a:r>
              <a:rPr lang="en-US"/>
              <a:t>1-5 </a:t>
            </a:r>
            <a:r>
              <a:rPr lang="en-US">
                <a:latin typeface="Symbol" pitchFamily="18" charset="2"/>
              </a:rPr>
              <a:t>m</a:t>
            </a:r>
            <a:r>
              <a:rPr lang="en-US"/>
              <a:t>m</a:t>
            </a:r>
          </a:p>
        </p:txBody>
      </p:sp>
      <p:sp>
        <p:nvSpPr>
          <p:cNvPr id="31756" name="Text Box 12"/>
          <p:cNvSpPr txBox="1">
            <a:spLocks noChangeArrowheads="1"/>
          </p:cNvSpPr>
          <p:nvPr/>
        </p:nvSpPr>
        <p:spPr bwMode="auto">
          <a:xfrm>
            <a:off x="1004888" y="2879725"/>
            <a:ext cx="1027112" cy="366713"/>
          </a:xfrm>
          <a:prstGeom prst="rect">
            <a:avLst/>
          </a:prstGeom>
          <a:noFill/>
          <a:ln w="9525">
            <a:noFill/>
            <a:miter lim="800000"/>
            <a:headEnd/>
            <a:tailEnd/>
          </a:ln>
        </p:spPr>
        <p:txBody>
          <a:bodyPr wrap="none">
            <a:spAutoFit/>
          </a:bodyPr>
          <a:lstStyle/>
          <a:p>
            <a:r>
              <a:rPr lang="en-US"/>
              <a:t>1-20 </a:t>
            </a:r>
            <a:r>
              <a:rPr lang="en-US">
                <a:latin typeface="Symbol" pitchFamily="18" charset="2"/>
              </a:rPr>
              <a:t>m</a:t>
            </a:r>
            <a:r>
              <a:rPr lang="en-US"/>
              <a:t>m</a:t>
            </a:r>
          </a:p>
        </p:txBody>
      </p:sp>
      <p:sp>
        <p:nvSpPr>
          <p:cNvPr id="31757" name="Text Box 13"/>
          <p:cNvSpPr txBox="1">
            <a:spLocks noChangeArrowheads="1"/>
          </p:cNvSpPr>
          <p:nvPr/>
        </p:nvSpPr>
        <p:spPr bwMode="auto">
          <a:xfrm>
            <a:off x="1004888" y="4160838"/>
            <a:ext cx="1281112" cy="366712"/>
          </a:xfrm>
          <a:prstGeom prst="rect">
            <a:avLst/>
          </a:prstGeom>
          <a:noFill/>
          <a:ln w="9525">
            <a:noFill/>
            <a:miter lim="800000"/>
            <a:headEnd/>
            <a:tailEnd/>
          </a:ln>
        </p:spPr>
        <p:txBody>
          <a:bodyPr wrap="none">
            <a:spAutoFit/>
          </a:bodyPr>
          <a:lstStyle/>
          <a:p>
            <a:r>
              <a:rPr lang="en-US"/>
              <a:t>10-100 </a:t>
            </a:r>
            <a:r>
              <a:rPr lang="en-US">
                <a:latin typeface="Symbol" pitchFamily="18" charset="2"/>
              </a:rPr>
              <a:t>m</a:t>
            </a:r>
            <a:r>
              <a:rPr lang="en-US"/>
              <a:t>m</a:t>
            </a:r>
          </a:p>
        </p:txBody>
      </p:sp>
      <p:sp>
        <p:nvSpPr>
          <p:cNvPr id="31758" name="Text Box 14"/>
          <p:cNvSpPr txBox="1">
            <a:spLocks noChangeArrowheads="1"/>
          </p:cNvSpPr>
          <p:nvPr/>
        </p:nvSpPr>
        <p:spPr bwMode="auto">
          <a:xfrm>
            <a:off x="1054100" y="5075238"/>
            <a:ext cx="957263" cy="366712"/>
          </a:xfrm>
          <a:prstGeom prst="rect">
            <a:avLst/>
          </a:prstGeom>
          <a:noFill/>
          <a:ln w="9525">
            <a:noFill/>
            <a:miter lim="800000"/>
            <a:headEnd/>
            <a:tailEnd/>
          </a:ln>
        </p:spPr>
        <p:txBody>
          <a:bodyPr wrap="none">
            <a:spAutoFit/>
          </a:bodyPr>
          <a:lstStyle/>
          <a:p>
            <a:r>
              <a:rPr lang="en-US"/>
              <a:t>&gt;20 </a:t>
            </a:r>
            <a:r>
              <a:rPr lang="en-US">
                <a:latin typeface="Symbol" pitchFamily="18" charset="2"/>
              </a:rPr>
              <a:t>m</a:t>
            </a:r>
            <a:r>
              <a:rPr lang="en-US"/>
              <a:t>m</a:t>
            </a:r>
          </a:p>
        </p:txBody>
      </p:sp>
      <p:sp>
        <p:nvSpPr>
          <p:cNvPr id="31759" name="Text Box 15"/>
          <p:cNvSpPr txBox="1">
            <a:spLocks noChangeArrowheads="1"/>
          </p:cNvSpPr>
          <p:nvPr/>
        </p:nvSpPr>
        <p:spPr bwMode="auto">
          <a:xfrm>
            <a:off x="1054100" y="5897563"/>
            <a:ext cx="957263" cy="366712"/>
          </a:xfrm>
          <a:prstGeom prst="rect">
            <a:avLst/>
          </a:prstGeom>
          <a:noFill/>
          <a:ln w="9525">
            <a:noFill/>
            <a:miter lim="800000"/>
            <a:headEnd/>
            <a:tailEnd/>
          </a:ln>
        </p:spPr>
        <p:txBody>
          <a:bodyPr wrap="none">
            <a:spAutoFit/>
          </a:bodyPr>
          <a:lstStyle/>
          <a:p>
            <a:r>
              <a:rPr lang="en-US"/>
              <a:t>&gt;50 </a:t>
            </a:r>
            <a:r>
              <a:rPr lang="en-US">
                <a:latin typeface="Symbol" pitchFamily="18" charset="2"/>
              </a:rPr>
              <a:t>m</a:t>
            </a:r>
            <a:r>
              <a:rPr lang="en-US"/>
              <a:t>m</a:t>
            </a:r>
          </a:p>
        </p:txBody>
      </p:sp>
      <p:sp>
        <p:nvSpPr>
          <p:cNvPr id="31760" name="Line 16"/>
          <p:cNvSpPr>
            <a:spLocks noChangeShapeType="1"/>
          </p:cNvSpPr>
          <p:nvPr/>
        </p:nvSpPr>
        <p:spPr bwMode="auto">
          <a:xfrm flipV="1">
            <a:off x="7589838" y="1782763"/>
            <a:ext cx="0" cy="4572000"/>
          </a:xfrm>
          <a:prstGeom prst="line">
            <a:avLst/>
          </a:prstGeom>
          <a:noFill/>
          <a:ln w="25400">
            <a:solidFill>
              <a:schemeClr val="tx1"/>
            </a:solidFill>
            <a:round/>
            <a:headEnd/>
            <a:tailEnd type="triangle" w="lg" len="lg"/>
          </a:ln>
        </p:spPr>
        <p:txBody>
          <a:bodyPr/>
          <a:lstStyle/>
          <a:p>
            <a:endParaRPr lang="en-US"/>
          </a:p>
        </p:txBody>
      </p:sp>
      <p:sp>
        <p:nvSpPr>
          <p:cNvPr id="31761" name="Text Box 17"/>
          <p:cNvSpPr txBox="1">
            <a:spLocks noChangeArrowheads="1"/>
          </p:cNvSpPr>
          <p:nvPr/>
        </p:nvSpPr>
        <p:spPr bwMode="auto">
          <a:xfrm rot="-5400000">
            <a:off x="7214394" y="3804444"/>
            <a:ext cx="1328737" cy="396875"/>
          </a:xfrm>
          <a:prstGeom prst="rect">
            <a:avLst/>
          </a:prstGeom>
          <a:noFill/>
          <a:ln w="9525">
            <a:noFill/>
            <a:miter lim="800000"/>
            <a:headEnd/>
            <a:tailEnd/>
          </a:ln>
        </p:spPr>
        <p:txBody>
          <a:bodyPr wrap="none">
            <a:spAutoFit/>
          </a:bodyPr>
          <a:lstStyle/>
          <a:p>
            <a:r>
              <a:rPr lang="en-US" sz="2000" smtClean="0"/>
              <a:t>Sensitivity</a:t>
            </a:r>
            <a:endParaRPr lang="en-US" sz="2000" dirty="0"/>
          </a:p>
        </p:txBody>
      </p:sp>
      <p:sp>
        <p:nvSpPr>
          <p:cNvPr id="31762" name="Line 18"/>
          <p:cNvSpPr>
            <a:spLocks noChangeShapeType="1"/>
          </p:cNvSpPr>
          <p:nvPr/>
        </p:nvSpPr>
        <p:spPr bwMode="auto">
          <a:xfrm>
            <a:off x="6765925" y="1782763"/>
            <a:ext cx="0" cy="2925762"/>
          </a:xfrm>
          <a:prstGeom prst="line">
            <a:avLst/>
          </a:prstGeom>
          <a:noFill/>
          <a:ln w="25400">
            <a:solidFill>
              <a:schemeClr val="tx1"/>
            </a:solidFill>
            <a:round/>
            <a:headEnd/>
            <a:tailEnd/>
          </a:ln>
        </p:spPr>
        <p:txBody>
          <a:bodyPr/>
          <a:lstStyle/>
          <a:p>
            <a:endParaRPr lang="en-US"/>
          </a:p>
        </p:txBody>
      </p:sp>
      <p:sp>
        <p:nvSpPr>
          <p:cNvPr id="31763" name="Line 19"/>
          <p:cNvSpPr>
            <a:spLocks noChangeShapeType="1"/>
          </p:cNvSpPr>
          <p:nvPr/>
        </p:nvSpPr>
        <p:spPr bwMode="auto">
          <a:xfrm>
            <a:off x="6765925" y="4983163"/>
            <a:ext cx="0" cy="1371600"/>
          </a:xfrm>
          <a:prstGeom prst="line">
            <a:avLst/>
          </a:prstGeom>
          <a:noFill/>
          <a:ln w="25400">
            <a:solidFill>
              <a:schemeClr val="tx1"/>
            </a:solidFill>
            <a:round/>
            <a:headEnd/>
            <a:tailEnd/>
          </a:ln>
        </p:spPr>
        <p:txBody>
          <a:bodyPr/>
          <a:lstStyle/>
          <a:p>
            <a:endParaRPr lang="en-US"/>
          </a:p>
        </p:txBody>
      </p:sp>
      <p:sp>
        <p:nvSpPr>
          <p:cNvPr id="31764" name="Text Box 20"/>
          <p:cNvSpPr txBox="1">
            <a:spLocks noChangeArrowheads="1"/>
          </p:cNvSpPr>
          <p:nvPr/>
        </p:nvSpPr>
        <p:spPr bwMode="auto">
          <a:xfrm rot="5400000">
            <a:off x="6625432" y="2929731"/>
            <a:ext cx="677862" cy="396875"/>
          </a:xfrm>
          <a:prstGeom prst="rect">
            <a:avLst/>
          </a:prstGeom>
          <a:noFill/>
          <a:ln w="9525">
            <a:noFill/>
            <a:miter lim="800000"/>
            <a:headEnd/>
            <a:tailEnd/>
          </a:ln>
        </p:spPr>
        <p:txBody>
          <a:bodyPr wrap="none">
            <a:spAutoFit/>
          </a:bodyPr>
          <a:lstStyle/>
          <a:p>
            <a:r>
              <a:rPr lang="en-US" sz="2000"/>
              <a:t>Fast</a:t>
            </a:r>
          </a:p>
        </p:txBody>
      </p:sp>
      <p:sp>
        <p:nvSpPr>
          <p:cNvPr id="31765" name="Text Box 21"/>
          <p:cNvSpPr txBox="1">
            <a:spLocks noChangeArrowheads="1"/>
          </p:cNvSpPr>
          <p:nvPr/>
        </p:nvSpPr>
        <p:spPr bwMode="auto">
          <a:xfrm rot="5400000">
            <a:off x="6596063" y="5427662"/>
            <a:ext cx="736600" cy="396875"/>
          </a:xfrm>
          <a:prstGeom prst="rect">
            <a:avLst/>
          </a:prstGeom>
          <a:noFill/>
          <a:ln w="9525">
            <a:noFill/>
            <a:miter lim="800000"/>
            <a:headEnd/>
            <a:tailEnd/>
          </a:ln>
        </p:spPr>
        <p:txBody>
          <a:bodyPr wrap="none">
            <a:spAutoFit/>
          </a:bodyPr>
          <a:lstStyle/>
          <a:p>
            <a:r>
              <a:rPr lang="en-US" sz="2000"/>
              <a:t>Slow</a:t>
            </a:r>
          </a:p>
        </p:txBody>
      </p:sp>
    </p:spTree>
    <p:extLst>
      <p:ext uri="{BB962C8B-B14F-4D97-AF65-F5344CB8AC3E}">
        <p14:creationId xmlns:p14="http://schemas.microsoft.com/office/powerpoint/2010/main" val="2740947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479"/>
            <a:ext cx="9144000" cy="1071215"/>
          </a:xfrm>
        </p:spPr>
        <p:txBody>
          <a:bodyPr>
            <a:normAutofit fontScale="90000"/>
          </a:bodyPr>
          <a:lstStyle/>
          <a:p>
            <a:r>
              <a:rPr lang="en-IE" dirty="0" smtClean="0"/>
              <a:t>Setting up the right experimental conditions</a:t>
            </a:r>
            <a:endParaRPr lang="en-IE" dirty="0"/>
          </a:p>
        </p:txBody>
      </p:sp>
      <p:sp>
        <p:nvSpPr>
          <p:cNvPr id="3" name="Content Placeholder 2"/>
          <p:cNvSpPr>
            <a:spLocks noGrp="1"/>
          </p:cNvSpPr>
          <p:nvPr>
            <p:ph idx="1"/>
          </p:nvPr>
        </p:nvSpPr>
        <p:spPr>
          <a:xfrm>
            <a:off x="179512" y="1268760"/>
            <a:ext cx="8856984" cy="5400600"/>
          </a:xfrm>
        </p:spPr>
        <p:txBody>
          <a:bodyPr>
            <a:normAutofit/>
          </a:bodyPr>
          <a:lstStyle/>
          <a:p>
            <a:r>
              <a:rPr lang="en-IE" dirty="0" smtClean="0"/>
              <a:t>sample </a:t>
            </a:r>
            <a:r>
              <a:rPr lang="en-IE" dirty="0"/>
              <a:t>prep is key</a:t>
            </a:r>
          </a:p>
          <a:p>
            <a:pPr marL="0" indent="0">
              <a:buNone/>
            </a:pPr>
            <a:r>
              <a:rPr lang="en-IE" dirty="0" smtClean="0"/>
              <a:t>		</a:t>
            </a:r>
            <a:r>
              <a:rPr lang="en-IE" u="sng" dirty="0" smtClean="0">
                <a:solidFill>
                  <a:srgbClr val="FF0000"/>
                </a:solidFill>
              </a:rPr>
              <a:t>Garbage </a:t>
            </a:r>
            <a:r>
              <a:rPr lang="en-IE" u="sng" dirty="0">
                <a:solidFill>
                  <a:srgbClr val="FF0000"/>
                </a:solidFill>
              </a:rPr>
              <a:t>in = Garbage out </a:t>
            </a:r>
          </a:p>
          <a:p>
            <a:r>
              <a:rPr lang="en-IE" dirty="0"/>
              <a:t>Check </a:t>
            </a:r>
            <a:r>
              <a:rPr lang="en-IE" dirty="0" smtClean="0"/>
              <a:t>your </a:t>
            </a:r>
            <a:r>
              <a:rPr lang="en-IE" dirty="0"/>
              <a:t>staining is optimised before spending time on a high end </a:t>
            </a:r>
            <a:r>
              <a:rPr lang="en-IE" dirty="0" smtClean="0"/>
              <a:t>microscope</a:t>
            </a:r>
          </a:p>
          <a:p>
            <a:r>
              <a:rPr lang="en-IE" dirty="0" smtClean="0"/>
              <a:t>Will </a:t>
            </a:r>
            <a:r>
              <a:rPr lang="en-IE" dirty="0"/>
              <a:t>you image live cells or fixed cells? </a:t>
            </a:r>
            <a:endParaRPr lang="en-IE" dirty="0" smtClean="0"/>
          </a:p>
          <a:p>
            <a:r>
              <a:rPr lang="en-IE" dirty="0" smtClean="0"/>
              <a:t>How </a:t>
            </a:r>
            <a:r>
              <a:rPr lang="en-IE" dirty="0"/>
              <a:t>will you stain </a:t>
            </a:r>
            <a:r>
              <a:rPr lang="en-IE" dirty="0" smtClean="0"/>
              <a:t>them? </a:t>
            </a:r>
          </a:p>
          <a:p>
            <a:r>
              <a:rPr lang="en-IE" dirty="0" smtClean="0"/>
              <a:t>what </a:t>
            </a:r>
            <a:r>
              <a:rPr lang="en-IE" dirty="0"/>
              <a:t>will you grow them on? </a:t>
            </a:r>
            <a:endParaRPr lang="en-IE" dirty="0" smtClean="0"/>
          </a:p>
          <a:p>
            <a:r>
              <a:rPr lang="en-IE" dirty="0" smtClean="0"/>
              <a:t>What </a:t>
            </a:r>
            <a:r>
              <a:rPr lang="en-IE" dirty="0"/>
              <a:t>objectives will you use to image your cells, and what </a:t>
            </a:r>
            <a:r>
              <a:rPr lang="en-IE" dirty="0" err="1"/>
              <a:t>tradeoffs</a:t>
            </a:r>
            <a:r>
              <a:rPr lang="en-IE" dirty="0"/>
              <a:t> does that decision represent? </a:t>
            </a:r>
          </a:p>
        </p:txBody>
      </p:sp>
    </p:spTree>
    <p:extLst>
      <p:ext uri="{BB962C8B-B14F-4D97-AF65-F5344CB8AC3E}">
        <p14:creationId xmlns:p14="http://schemas.microsoft.com/office/powerpoint/2010/main" val="39516494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IE" dirty="0" smtClean="0"/>
              <a:t>Setting up the right experimental conditions</a:t>
            </a:r>
            <a:endParaRPr lang="en-IE" dirty="0"/>
          </a:p>
        </p:txBody>
      </p:sp>
      <p:sp>
        <p:nvSpPr>
          <p:cNvPr id="3" name="Content Placeholder 2"/>
          <p:cNvSpPr>
            <a:spLocks noGrp="1"/>
          </p:cNvSpPr>
          <p:nvPr>
            <p:ph idx="1"/>
          </p:nvPr>
        </p:nvSpPr>
        <p:spPr>
          <a:xfrm>
            <a:off x="0" y="1124744"/>
            <a:ext cx="9144000" cy="5733256"/>
          </a:xfrm>
        </p:spPr>
        <p:txBody>
          <a:bodyPr>
            <a:normAutofit/>
          </a:bodyPr>
          <a:lstStyle/>
          <a:p>
            <a:r>
              <a:rPr lang="en-IE" dirty="0" smtClean="0"/>
              <a:t>Plan experiment carefully</a:t>
            </a:r>
          </a:p>
          <a:p>
            <a:r>
              <a:rPr lang="en-IE" dirty="0" err="1" smtClean="0"/>
              <a:t>Köhler</a:t>
            </a:r>
            <a:r>
              <a:rPr lang="en-IE" dirty="0" smtClean="0"/>
              <a:t> </a:t>
            </a:r>
            <a:r>
              <a:rPr lang="en-IE" dirty="0"/>
              <a:t>illumination is recommended to produce equally distributed transmitted light and ensure the microscope reaches its full resolving potential</a:t>
            </a:r>
            <a:r>
              <a:rPr lang="en-IE" dirty="0" smtClean="0"/>
              <a:t>.</a:t>
            </a:r>
          </a:p>
          <a:p>
            <a:r>
              <a:rPr lang="en-IE" dirty="0"/>
              <a:t>Match sample to </a:t>
            </a:r>
            <a:r>
              <a:rPr lang="en-IE" dirty="0" smtClean="0"/>
              <a:t>objective</a:t>
            </a:r>
            <a:endParaRPr lang="en-IE" dirty="0"/>
          </a:p>
          <a:p>
            <a:r>
              <a:rPr lang="en-IE" dirty="0" smtClean="0"/>
              <a:t>Use correct immersion oil</a:t>
            </a:r>
          </a:p>
          <a:p>
            <a:r>
              <a:rPr lang="en-IE" dirty="0" smtClean="0"/>
              <a:t>Use correct cover slip , plates </a:t>
            </a:r>
            <a:r>
              <a:rPr lang="en-IE" dirty="0" err="1" smtClean="0"/>
              <a:t>etc</a:t>
            </a:r>
            <a:r>
              <a:rPr lang="en-IE" dirty="0" smtClean="0"/>
              <a:t> – optical grade</a:t>
            </a:r>
          </a:p>
          <a:p>
            <a:r>
              <a:rPr lang="en-IE" dirty="0" smtClean="0"/>
              <a:t>Transmitted light – don’t forget, not all about fluorescence! overlay fluorescence and transmitted light image to generate amazing structural context</a:t>
            </a:r>
          </a:p>
          <a:p>
            <a:endParaRPr lang="en-IE" dirty="0" smtClean="0"/>
          </a:p>
        </p:txBody>
      </p:sp>
    </p:spTree>
    <p:extLst>
      <p:ext uri="{BB962C8B-B14F-4D97-AF65-F5344CB8AC3E}">
        <p14:creationId xmlns:p14="http://schemas.microsoft.com/office/powerpoint/2010/main" val="19256363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05"/>
            <a:ext cx="9144000" cy="1046731"/>
          </a:xfrm>
        </p:spPr>
        <p:txBody>
          <a:bodyPr>
            <a:normAutofit fontScale="90000"/>
          </a:bodyPr>
          <a:lstStyle/>
          <a:p>
            <a:r>
              <a:rPr lang="en-IE" dirty="0" smtClean="0"/>
              <a:t>The most important piece of the optics in a microscope : the Objective</a:t>
            </a:r>
            <a:endParaRPr lang="en-IE"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1844824"/>
            <a:ext cx="5357438" cy="3910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115616" y="5877272"/>
            <a:ext cx="6541406" cy="369332"/>
          </a:xfrm>
          <a:prstGeom prst="rect">
            <a:avLst/>
          </a:prstGeom>
          <a:noFill/>
        </p:spPr>
        <p:txBody>
          <a:bodyPr wrap="none" rtlCol="0">
            <a:spAutoFit/>
          </a:bodyPr>
          <a:lstStyle/>
          <a:p>
            <a:r>
              <a:rPr lang="en-IE" dirty="0" smtClean="0"/>
              <a:t>Enables ‘</a:t>
            </a:r>
            <a:r>
              <a:rPr lang="en-IE" dirty="0" err="1" smtClean="0"/>
              <a:t>parfocality</a:t>
            </a:r>
            <a:r>
              <a:rPr lang="en-IE" dirty="0" smtClean="0"/>
              <a:t>’ – changing objectives with minimal </a:t>
            </a:r>
            <a:r>
              <a:rPr lang="en-IE" dirty="0" err="1" smtClean="0"/>
              <a:t>refocussing</a:t>
            </a:r>
            <a:endParaRPr lang="en-IE" dirty="0"/>
          </a:p>
        </p:txBody>
      </p:sp>
      <p:cxnSp>
        <p:nvCxnSpPr>
          <p:cNvPr id="5" name="Straight Arrow Connector 4"/>
          <p:cNvCxnSpPr/>
          <p:nvPr/>
        </p:nvCxnSpPr>
        <p:spPr>
          <a:xfrm flipH="1" flipV="1">
            <a:off x="2699792" y="5085184"/>
            <a:ext cx="72008" cy="79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796136" y="1484784"/>
            <a:ext cx="3275856" cy="923330"/>
          </a:xfrm>
          <a:prstGeom prst="rect">
            <a:avLst/>
          </a:prstGeom>
          <a:noFill/>
        </p:spPr>
        <p:txBody>
          <a:bodyPr wrap="square" rtlCol="0">
            <a:spAutoFit/>
          </a:bodyPr>
          <a:lstStyle/>
          <a:p>
            <a:r>
              <a:rPr lang="en-IE" dirty="0" smtClean="0"/>
              <a:t>NA  = </a:t>
            </a:r>
            <a:r>
              <a:rPr lang="en-IE" dirty="0" err="1" smtClean="0"/>
              <a:t>nsin</a:t>
            </a:r>
            <a:r>
              <a:rPr lang="el-GR" dirty="0" smtClean="0"/>
              <a:t>θ</a:t>
            </a:r>
            <a:endParaRPr lang="en-IE" dirty="0" smtClean="0"/>
          </a:p>
          <a:p>
            <a:r>
              <a:rPr lang="en-IE" dirty="0" smtClean="0"/>
              <a:t>Finest observable details given by </a:t>
            </a:r>
            <a:r>
              <a:rPr lang="el-GR" dirty="0" smtClean="0"/>
              <a:t>λ</a:t>
            </a:r>
            <a:r>
              <a:rPr lang="en-IE" dirty="0" smtClean="0"/>
              <a:t>/2NA </a:t>
            </a:r>
            <a:endParaRPr lang="en-IE" dirty="0"/>
          </a:p>
        </p:txBody>
      </p:sp>
      <p:sp>
        <p:nvSpPr>
          <p:cNvPr id="6" name="Rectangle 5"/>
          <p:cNvSpPr/>
          <p:nvPr/>
        </p:nvSpPr>
        <p:spPr>
          <a:xfrm>
            <a:off x="251520" y="1290826"/>
            <a:ext cx="2304256" cy="369332"/>
          </a:xfrm>
          <a:prstGeom prst="rect">
            <a:avLst/>
          </a:prstGeom>
          <a:ln>
            <a:solidFill>
              <a:srgbClr val="FF0000"/>
            </a:solidFill>
          </a:ln>
        </p:spPr>
        <p:txBody>
          <a:bodyPr wrap="square">
            <a:spAutoFit/>
          </a:bodyPr>
          <a:lstStyle/>
          <a:p>
            <a:r>
              <a:rPr lang="en-IE" dirty="0"/>
              <a:t>r = 0.61</a:t>
            </a:r>
            <a:r>
              <a:rPr lang="el-GR" dirty="0"/>
              <a:t>λ/</a:t>
            </a:r>
            <a:r>
              <a:rPr lang="en-IE" dirty="0" err="1"/>
              <a:t>NAobj</a:t>
            </a:r>
            <a:endParaRPr lang="en-IE" dirty="0"/>
          </a:p>
        </p:txBody>
      </p:sp>
    </p:spTree>
    <p:extLst>
      <p:ext uri="{BB962C8B-B14F-4D97-AF65-F5344CB8AC3E}">
        <p14:creationId xmlns:p14="http://schemas.microsoft.com/office/powerpoint/2010/main" val="27170289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Correct for aberrations </a:t>
            </a:r>
            <a:endParaRPr lang="en-IE" dirty="0"/>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1162459"/>
            <a:ext cx="5085000" cy="305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64871" y="4005064"/>
            <a:ext cx="4088683" cy="369332"/>
          </a:xfrm>
          <a:prstGeom prst="rect">
            <a:avLst/>
          </a:prstGeom>
        </p:spPr>
        <p:txBody>
          <a:bodyPr wrap="none">
            <a:spAutoFit/>
          </a:bodyPr>
          <a:lstStyle/>
          <a:p>
            <a:r>
              <a:rPr lang="en-IE" dirty="0"/>
              <a:t>Compound lenses can correct aberrations</a:t>
            </a:r>
          </a:p>
        </p:txBody>
      </p:sp>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2665" y="1484784"/>
            <a:ext cx="391477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678342" y="4005064"/>
            <a:ext cx="2683857" cy="2585323"/>
          </a:xfrm>
          <a:prstGeom prst="rect">
            <a:avLst/>
          </a:prstGeom>
        </p:spPr>
        <p:txBody>
          <a:bodyPr wrap="square">
            <a:spAutoFit/>
          </a:bodyPr>
          <a:lstStyle/>
          <a:p>
            <a:r>
              <a:rPr lang="en-IE" b="1" dirty="0" err="1"/>
              <a:t>Achromat</a:t>
            </a:r>
            <a:r>
              <a:rPr lang="en-IE" dirty="0"/>
              <a:t>: limited </a:t>
            </a:r>
            <a:r>
              <a:rPr lang="en-IE" dirty="0" err="1"/>
              <a:t>color</a:t>
            </a:r>
            <a:r>
              <a:rPr lang="en-IE" dirty="0"/>
              <a:t> </a:t>
            </a:r>
            <a:r>
              <a:rPr lang="en-IE" dirty="0" smtClean="0"/>
              <a:t>correction</a:t>
            </a:r>
          </a:p>
          <a:p>
            <a:r>
              <a:rPr lang="en-IE" b="1" dirty="0"/>
              <a:t>Fluorite</a:t>
            </a:r>
            <a:r>
              <a:rPr lang="en-IE" dirty="0"/>
              <a:t>: good all around objectives, NA up to </a:t>
            </a:r>
            <a:r>
              <a:rPr lang="en-IE" dirty="0" smtClean="0"/>
              <a:t>1.3</a:t>
            </a:r>
          </a:p>
          <a:p>
            <a:r>
              <a:rPr lang="en-IE" b="1" dirty="0" err="1"/>
              <a:t>Apochromat</a:t>
            </a:r>
            <a:r>
              <a:rPr lang="en-IE" dirty="0"/>
              <a:t>: Highly </a:t>
            </a:r>
            <a:r>
              <a:rPr lang="en-IE" dirty="0" err="1"/>
              <a:t>color</a:t>
            </a:r>
            <a:r>
              <a:rPr lang="en-IE" dirty="0"/>
              <a:t> </a:t>
            </a:r>
            <a:r>
              <a:rPr lang="en-IE" dirty="0" smtClean="0"/>
              <a:t>corrected</a:t>
            </a:r>
          </a:p>
          <a:p>
            <a:r>
              <a:rPr lang="en-IE" b="1" dirty="0"/>
              <a:t>Plan </a:t>
            </a:r>
            <a:r>
              <a:rPr lang="en-IE" b="1" dirty="0" err="1"/>
              <a:t>Apochromat</a:t>
            </a:r>
            <a:r>
              <a:rPr lang="en-IE" dirty="0"/>
              <a:t>: corrected for field curvature</a:t>
            </a:r>
          </a:p>
        </p:txBody>
      </p:sp>
      <p:sp>
        <p:nvSpPr>
          <p:cNvPr id="8" name="Rectangle 7"/>
          <p:cNvSpPr/>
          <p:nvPr/>
        </p:nvSpPr>
        <p:spPr>
          <a:xfrm>
            <a:off x="107504" y="4636005"/>
            <a:ext cx="4464496" cy="1815882"/>
          </a:xfrm>
          <a:prstGeom prst="rect">
            <a:avLst/>
          </a:prstGeom>
        </p:spPr>
        <p:txBody>
          <a:bodyPr wrap="square">
            <a:spAutoFit/>
          </a:bodyPr>
          <a:lstStyle/>
          <a:p>
            <a:r>
              <a:rPr lang="en-IE" sz="1600" dirty="0" smtClean="0"/>
              <a:t>Glass has a different refractive </a:t>
            </a:r>
            <a:r>
              <a:rPr lang="en-IE" sz="1600" dirty="0"/>
              <a:t>index according to each wavelength of light. </a:t>
            </a:r>
            <a:endParaRPr lang="en-IE" sz="1600" dirty="0" smtClean="0"/>
          </a:p>
          <a:p>
            <a:endParaRPr lang="en-IE" sz="1600" dirty="0" smtClean="0"/>
          </a:p>
          <a:p>
            <a:r>
              <a:rPr lang="en-IE" sz="1600" dirty="0" smtClean="0"/>
              <a:t>difference </a:t>
            </a:r>
            <a:r>
              <a:rPr lang="en-IE" sz="1600" dirty="0"/>
              <a:t>in focal length according to each </a:t>
            </a:r>
            <a:r>
              <a:rPr lang="en-IE" sz="1600" dirty="0" smtClean="0"/>
              <a:t>wavelength </a:t>
            </a:r>
            <a:endParaRPr lang="en-IE" sz="1600" dirty="0"/>
          </a:p>
          <a:p>
            <a:endParaRPr lang="en-IE" sz="1600" dirty="0" smtClean="0"/>
          </a:p>
          <a:p>
            <a:r>
              <a:rPr lang="en-IE" sz="1600" dirty="0" smtClean="0"/>
              <a:t>different colours are focused at different points.</a:t>
            </a:r>
            <a:endParaRPr lang="en-IE" sz="1600" dirty="0"/>
          </a:p>
        </p:txBody>
      </p:sp>
    </p:spTree>
    <p:extLst>
      <p:ext uri="{BB962C8B-B14F-4D97-AF65-F5344CB8AC3E}">
        <p14:creationId xmlns:p14="http://schemas.microsoft.com/office/powerpoint/2010/main" val="19648946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9" y="0"/>
            <a:ext cx="9153909" cy="1523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a:spLocks noGrp="1"/>
          </p:cNvSpPr>
          <p:nvPr>
            <p:ph idx="1"/>
          </p:nvPr>
        </p:nvSpPr>
        <p:spPr>
          <a:xfrm>
            <a:off x="107504" y="1772816"/>
            <a:ext cx="8928992" cy="4968552"/>
          </a:xfrm>
        </p:spPr>
        <p:txBody>
          <a:bodyPr>
            <a:normAutofit/>
          </a:bodyPr>
          <a:lstStyle/>
          <a:p>
            <a:pPr marL="0" indent="0">
              <a:buNone/>
            </a:pPr>
            <a:r>
              <a:rPr lang="en-IE" sz="3600" dirty="0" smtClean="0"/>
              <a:t>Question:  what is the best way to image my sample?</a:t>
            </a:r>
          </a:p>
          <a:p>
            <a:pPr marL="0" indent="0">
              <a:buNone/>
            </a:pPr>
            <a:r>
              <a:rPr lang="en-IE" sz="3600" dirty="0" smtClean="0"/>
              <a:t>Answer: Choose the right methodology</a:t>
            </a:r>
          </a:p>
          <a:p>
            <a:pPr marL="0" indent="0">
              <a:buNone/>
            </a:pPr>
            <a:r>
              <a:rPr lang="en-IE" sz="3600" dirty="0" smtClean="0"/>
              <a:t>…..</a:t>
            </a:r>
          </a:p>
          <a:p>
            <a:pPr marL="0" indent="0">
              <a:buNone/>
            </a:pPr>
            <a:r>
              <a:rPr lang="en-IE" sz="3600" dirty="0" smtClean="0"/>
              <a:t>Question: what is the right methodology / to use?</a:t>
            </a:r>
          </a:p>
          <a:p>
            <a:pPr marL="0" indent="0">
              <a:buNone/>
            </a:pPr>
            <a:endParaRPr lang="en-IE" sz="2000" dirty="0" smtClean="0"/>
          </a:p>
        </p:txBody>
      </p:sp>
    </p:spTree>
    <p:extLst>
      <p:ext uri="{BB962C8B-B14F-4D97-AF65-F5344CB8AC3E}">
        <p14:creationId xmlns:p14="http://schemas.microsoft.com/office/powerpoint/2010/main" val="39926300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9124" y="0"/>
            <a:ext cx="9134875" cy="1052736"/>
          </a:xfrm>
        </p:spPr>
        <p:txBody>
          <a:bodyPr/>
          <a:lstStyle/>
          <a:p>
            <a:r>
              <a:rPr lang="en-US" dirty="0"/>
              <a:t>Working Distance</a:t>
            </a:r>
          </a:p>
        </p:txBody>
      </p:sp>
      <p:pic>
        <p:nvPicPr>
          <p:cNvPr id="172035" name="Picture 3"/>
          <p:cNvPicPr>
            <a:picLocks noChangeAspect="1" noChangeArrowheads="1"/>
          </p:cNvPicPr>
          <p:nvPr/>
        </p:nvPicPr>
        <p:blipFill>
          <a:blip r:embed="rId3" cstate="print"/>
          <a:srcRect/>
          <a:stretch>
            <a:fillRect/>
          </a:stretch>
        </p:blipFill>
        <p:spPr bwMode="auto">
          <a:xfrm>
            <a:off x="685800" y="2362200"/>
            <a:ext cx="3913188" cy="3727450"/>
          </a:xfrm>
          <a:prstGeom prst="rect">
            <a:avLst/>
          </a:prstGeom>
          <a:noFill/>
          <a:ln w="9525">
            <a:noFill/>
            <a:miter lim="800000"/>
            <a:headEnd/>
            <a:tailEnd/>
          </a:ln>
          <a:effectLst/>
        </p:spPr>
      </p:pic>
      <p:sp>
        <p:nvSpPr>
          <p:cNvPr id="172036" name="Text Box 4"/>
          <p:cNvSpPr txBox="1">
            <a:spLocks noChangeArrowheads="1"/>
          </p:cNvSpPr>
          <p:nvPr/>
        </p:nvSpPr>
        <p:spPr bwMode="auto">
          <a:xfrm>
            <a:off x="5105400" y="2133600"/>
            <a:ext cx="3810000" cy="2465388"/>
          </a:xfrm>
          <a:prstGeom prst="rect">
            <a:avLst/>
          </a:prstGeom>
          <a:noFill/>
          <a:ln w="9525">
            <a:noFill/>
            <a:miter lim="800000"/>
            <a:headEnd/>
            <a:tailEnd/>
          </a:ln>
          <a:effectLst/>
        </p:spPr>
        <p:txBody>
          <a:bodyPr>
            <a:spAutoFit/>
          </a:bodyPr>
          <a:lstStyle/>
          <a:p>
            <a:pPr eaLnBrk="1" hangingPunct="1">
              <a:spcBef>
                <a:spcPct val="50000"/>
              </a:spcBef>
            </a:pPr>
            <a:r>
              <a:rPr lang="en-US">
                <a:latin typeface="Arial" charset="0"/>
              </a:rPr>
              <a:t>In general, high NA lenses have short working distances</a:t>
            </a:r>
          </a:p>
          <a:p>
            <a:pPr eaLnBrk="1" hangingPunct="1">
              <a:spcBef>
                <a:spcPct val="50000"/>
              </a:spcBef>
            </a:pPr>
            <a:r>
              <a:rPr lang="en-US">
                <a:latin typeface="Arial" charset="0"/>
              </a:rPr>
              <a:t>However, extra-long working distance objectives do exist</a:t>
            </a:r>
          </a:p>
        </p:txBody>
      </p:sp>
      <p:sp>
        <p:nvSpPr>
          <p:cNvPr id="172037" name="Text Box 5"/>
          <p:cNvSpPr txBox="1">
            <a:spLocks noChangeArrowheads="1"/>
          </p:cNvSpPr>
          <p:nvPr/>
        </p:nvSpPr>
        <p:spPr bwMode="auto">
          <a:xfrm>
            <a:off x="5105400" y="5029200"/>
            <a:ext cx="3886200" cy="1357313"/>
          </a:xfrm>
          <a:prstGeom prst="rect">
            <a:avLst/>
          </a:prstGeom>
          <a:noFill/>
          <a:ln w="9525">
            <a:noFill/>
            <a:miter lim="800000"/>
            <a:headEnd/>
            <a:tailEnd/>
          </a:ln>
          <a:effectLst/>
        </p:spPr>
        <p:txBody>
          <a:bodyPr>
            <a:spAutoFit/>
          </a:bodyPr>
          <a:lstStyle/>
          <a:p>
            <a:pPr eaLnBrk="1" hangingPunct="1">
              <a:spcBef>
                <a:spcPct val="20000"/>
              </a:spcBef>
            </a:pPr>
            <a:r>
              <a:rPr lang="en-US" sz="1800">
                <a:latin typeface="Arial" charset="0"/>
              </a:rPr>
              <a:t>Some examples:</a:t>
            </a:r>
          </a:p>
          <a:p>
            <a:pPr eaLnBrk="1" hangingPunct="1">
              <a:spcBef>
                <a:spcPct val="20000"/>
              </a:spcBef>
            </a:pPr>
            <a:r>
              <a:rPr lang="en-US" sz="1800">
                <a:latin typeface="Arial" charset="0"/>
              </a:rPr>
              <a:t>10x/0.3	  WD = 15.2mm</a:t>
            </a:r>
          </a:p>
          <a:p>
            <a:pPr eaLnBrk="1" hangingPunct="1">
              <a:spcBef>
                <a:spcPct val="20000"/>
              </a:spcBef>
            </a:pPr>
            <a:r>
              <a:rPr lang="en-US" sz="1800">
                <a:latin typeface="Arial" charset="0"/>
              </a:rPr>
              <a:t>20x/0.75	  WD = 1.0mm</a:t>
            </a:r>
          </a:p>
          <a:p>
            <a:pPr eaLnBrk="1" hangingPunct="1">
              <a:spcBef>
                <a:spcPct val="20000"/>
              </a:spcBef>
            </a:pPr>
            <a:r>
              <a:rPr lang="en-US" sz="1800">
                <a:latin typeface="Arial" charset="0"/>
              </a:rPr>
              <a:t>100x/1.4	  WD = 0.13mm</a:t>
            </a:r>
          </a:p>
        </p:txBody>
      </p:sp>
    </p:spTree>
    <p:extLst>
      <p:ext uri="{BB962C8B-B14F-4D97-AF65-F5344CB8AC3E}">
        <p14:creationId xmlns:p14="http://schemas.microsoft.com/office/powerpoint/2010/main" val="24357689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Rectangle 3"/>
          <p:cNvSpPr>
            <a:spLocks noGrp="1" noChangeArrowheads="1"/>
          </p:cNvSpPr>
          <p:nvPr>
            <p:ph type="title"/>
          </p:nvPr>
        </p:nvSpPr>
        <p:spPr>
          <a:xfrm>
            <a:off x="685800" y="165100"/>
            <a:ext cx="7772400" cy="762000"/>
          </a:xfrm>
        </p:spPr>
        <p:txBody>
          <a:bodyPr/>
          <a:lstStyle/>
          <a:p>
            <a:r>
              <a:rPr lang="en-US" dirty="0" smtClean="0"/>
              <a:t>Resolution of the Microscope</a:t>
            </a:r>
            <a:endParaRPr lang="en-US" dirty="0"/>
          </a:p>
        </p:txBody>
      </p:sp>
      <p:pic>
        <p:nvPicPr>
          <p:cNvPr id="215067" name="Picture 27"/>
          <p:cNvPicPr>
            <a:picLocks noChangeAspect="1" noChangeArrowheads="1"/>
          </p:cNvPicPr>
          <p:nvPr/>
        </p:nvPicPr>
        <p:blipFill>
          <a:blip r:embed="rId3" cstate="print"/>
          <a:srcRect l="8452" t="3429" r="3960" b="8983"/>
          <a:stretch>
            <a:fillRect/>
          </a:stretch>
        </p:blipFill>
        <p:spPr bwMode="auto">
          <a:xfrm>
            <a:off x="5562600" y="4264025"/>
            <a:ext cx="2352675" cy="2352675"/>
          </a:xfrm>
          <a:prstGeom prst="rect">
            <a:avLst/>
          </a:prstGeom>
          <a:noFill/>
        </p:spPr>
      </p:pic>
      <p:pic>
        <p:nvPicPr>
          <p:cNvPr id="215068" name="Picture 28"/>
          <p:cNvPicPr>
            <a:picLocks noChangeAspect="1" noChangeArrowheads="1"/>
          </p:cNvPicPr>
          <p:nvPr/>
        </p:nvPicPr>
        <p:blipFill>
          <a:blip r:embed="rId4" cstate="print"/>
          <a:srcRect l="8281" t="8627" r="8337" b="8685"/>
          <a:stretch>
            <a:fillRect/>
          </a:stretch>
        </p:blipFill>
        <p:spPr bwMode="auto">
          <a:xfrm>
            <a:off x="5595938" y="1465263"/>
            <a:ext cx="2286000" cy="2266950"/>
          </a:xfrm>
          <a:prstGeom prst="rect">
            <a:avLst/>
          </a:prstGeom>
          <a:noFill/>
        </p:spPr>
      </p:pic>
      <p:sp>
        <p:nvSpPr>
          <p:cNvPr id="215069" name="Text Box 29"/>
          <p:cNvSpPr txBox="1">
            <a:spLocks noChangeArrowheads="1"/>
          </p:cNvSpPr>
          <p:nvPr/>
        </p:nvSpPr>
        <p:spPr bwMode="auto">
          <a:xfrm>
            <a:off x="1081088" y="758032"/>
            <a:ext cx="6829425" cy="366712"/>
          </a:xfrm>
          <a:prstGeom prst="rect">
            <a:avLst/>
          </a:prstGeom>
          <a:noFill/>
          <a:ln w="12700">
            <a:noFill/>
            <a:miter lim="800000"/>
            <a:headEnd/>
            <a:tailEnd/>
          </a:ln>
          <a:effectLst/>
        </p:spPr>
        <p:txBody>
          <a:bodyPr>
            <a:spAutoFit/>
          </a:bodyPr>
          <a:lstStyle/>
          <a:p>
            <a:pPr algn="ctr">
              <a:spcBef>
                <a:spcPct val="50000"/>
              </a:spcBef>
            </a:pPr>
            <a:r>
              <a:rPr lang="en-US" sz="1800" dirty="0" smtClean="0"/>
              <a:t>limited </a:t>
            </a:r>
            <a:r>
              <a:rPr lang="en-US" sz="1800" dirty="0"/>
              <a:t>by the point-spread function</a:t>
            </a:r>
          </a:p>
        </p:txBody>
      </p:sp>
      <p:sp>
        <p:nvSpPr>
          <p:cNvPr id="215079" name="Text Box 39"/>
          <p:cNvSpPr txBox="1">
            <a:spLocks noChangeArrowheads="1"/>
          </p:cNvSpPr>
          <p:nvPr/>
        </p:nvSpPr>
        <p:spPr bwMode="auto">
          <a:xfrm>
            <a:off x="8067675" y="2349500"/>
            <a:ext cx="319088" cy="336550"/>
          </a:xfrm>
          <a:prstGeom prst="rect">
            <a:avLst/>
          </a:prstGeom>
          <a:noFill/>
          <a:ln w="12700">
            <a:noFill/>
            <a:miter lim="800000"/>
            <a:headEnd/>
            <a:tailEnd/>
          </a:ln>
          <a:effectLst/>
        </p:spPr>
        <p:txBody>
          <a:bodyPr wrap="none">
            <a:spAutoFit/>
          </a:bodyPr>
          <a:lstStyle/>
          <a:p>
            <a:r>
              <a:rPr lang="en-US"/>
              <a:t>Y</a:t>
            </a:r>
          </a:p>
        </p:txBody>
      </p:sp>
      <p:sp>
        <p:nvSpPr>
          <p:cNvPr id="215080" name="Text Box 40"/>
          <p:cNvSpPr txBox="1">
            <a:spLocks noChangeArrowheads="1"/>
          </p:cNvSpPr>
          <p:nvPr/>
        </p:nvSpPr>
        <p:spPr bwMode="auto">
          <a:xfrm>
            <a:off x="8072438" y="5326063"/>
            <a:ext cx="307975" cy="336550"/>
          </a:xfrm>
          <a:prstGeom prst="rect">
            <a:avLst/>
          </a:prstGeom>
          <a:noFill/>
          <a:ln w="12700">
            <a:noFill/>
            <a:miter lim="800000"/>
            <a:headEnd/>
            <a:tailEnd/>
          </a:ln>
          <a:effectLst/>
        </p:spPr>
        <p:txBody>
          <a:bodyPr wrap="none">
            <a:spAutoFit/>
          </a:bodyPr>
          <a:lstStyle/>
          <a:p>
            <a:r>
              <a:rPr lang="en-US"/>
              <a:t>Z</a:t>
            </a:r>
          </a:p>
        </p:txBody>
      </p:sp>
      <p:sp>
        <p:nvSpPr>
          <p:cNvPr id="215081" name="Text Box 41"/>
          <p:cNvSpPr txBox="1">
            <a:spLocks noChangeArrowheads="1"/>
          </p:cNvSpPr>
          <p:nvPr/>
        </p:nvSpPr>
        <p:spPr bwMode="auto">
          <a:xfrm>
            <a:off x="6580188" y="3884613"/>
            <a:ext cx="319087" cy="336550"/>
          </a:xfrm>
          <a:prstGeom prst="rect">
            <a:avLst/>
          </a:prstGeom>
          <a:noFill/>
          <a:ln w="12700">
            <a:noFill/>
            <a:miter lim="800000"/>
            <a:headEnd/>
            <a:tailEnd/>
          </a:ln>
          <a:effectLst/>
        </p:spPr>
        <p:txBody>
          <a:bodyPr wrap="none">
            <a:spAutoFit/>
          </a:bodyPr>
          <a:lstStyle/>
          <a:p>
            <a:r>
              <a:rPr lang="en-US"/>
              <a:t>X</a:t>
            </a:r>
          </a:p>
        </p:txBody>
      </p:sp>
      <p:sp>
        <p:nvSpPr>
          <p:cNvPr id="17" name="TextBox 16"/>
          <p:cNvSpPr txBox="1"/>
          <p:nvPr/>
        </p:nvSpPr>
        <p:spPr>
          <a:xfrm>
            <a:off x="609600" y="1447800"/>
            <a:ext cx="4572000" cy="3877985"/>
          </a:xfrm>
          <a:prstGeom prst="rect">
            <a:avLst/>
          </a:prstGeom>
          <a:noFill/>
        </p:spPr>
        <p:txBody>
          <a:bodyPr wrap="square" rtlCol="0">
            <a:spAutoFit/>
          </a:bodyPr>
          <a:lstStyle/>
          <a:p>
            <a:pPr>
              <a:spcAft>
                <a:spcPts val="1200"/>
              </a:spcAft>
              <a:buFont typeface="Arial" pitchFamily="34" charset="0"/>
              <a:buChar char="•"/>
            </a:pPr>
            <a:r>
              <a:rPr lang="en-US" sz="2400" dirty="0" smtClean="0"/>
              <a:t>Microscope objective collects a limited cone of light from the sample</a:t>
            </a:r>
          </a:p>
          <a:p>
            <a:pPr>
              <a:spcAft>
                <a:spcPts val="1200"/>
              </a:spcAft>
              <a:buFont typeface="Arial" pitchFamily="34" charset="0"/>
              <a:buChar char="•"/>
            </a:pPr>
            <a:r>
              <a:rPr lang="en-US" sz="2400" dirty="0" smtClean="0"/>
              <a:t>This limits the resolution achievable by the microscope</a:t>
            </a:r>
          </a:p>
          <a:p>
            <a:pPr>
              <a:spcAft>
                <a:spcPts val="1200"/>
              </a:spcAft>
              <a:buFont typeface="Arial" pitchFamily="34" charset="0"/>
              <a:buChar char="•"/>
            </a:pPr>
            <a:r>
              <a:rPr lang="en-US" sz="2400" dirty="0" smtClean="0"/>
              <a:t>Resolution can be measured by the blurring of a point object → the point-spread function</a:t>
            </a:r>
          </a:p>
          <a:p>
            <a:pPr>
              <a:spcAft>
                <a:spcPts val="1200"/>
              </a:spcAft>
              <a:buFont typeface="Arial" pitchFamily="34" charset="0"/>
              <a:buChar char="•"/>
            </a:pPr>
            <a:endParaRPr lang="en-US" sz="2400" dirty="0"/>
          </a:p>
        </p:txBody>
      </p:sp>
    </p:spTree>
    <p:extLst>
      <p:ext uri="{BB962C8B-B14F-4D97-AF65-F5344CB8AC3E}">
        <p14:creationId xmlns:p14="http://schemas.microsoft.com/office/powerpoint/2010/main" val="32114695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8032"/>
            <a:ext cx="9144000" cy="1052736"/>
          </a:xfrm>
        </p:spPr>
        <p:txBody>
          <a:bodyPr>
            <a:normAutofit fontScale="90000"/>
          </a:bodyPr>
          <a:lstStyle/>
          <a:p>
            <a:r>
              <a:rPr lang="en-US" dirty="0" smtClean="0"/>
              <a:t>Resolution of the Microscope</a:t>
            </a:r>
            <a:br>
              <a:rPr lang="en-US" dirty="0" smtClean="0"/>
            </a:br>
            <a:r>
              <a:rPr lang="en-US" sz="2700" dirty="0" smtClean="0"/>
              <a:t>limited </a:t>
            </a:r>
            <a:r>
              <a:rPr lang="en-US" sz="2700" dirty="0"/>
              <a:t>by the point-spread </a:t>
            </a:r>
            <a:r>
              <a:rPr lang="en-US" sz="2700" dirty="0" smtClean="0"/>
              <a:t>function</a:t>
            </a:r>
            <a:r>
              <a:rPr lang="en-US" sz="2700" dirty="0"/>
              <a:t/>
            </a:r>
            <a:br>
              <a:rPr lang="en-US" sz="2700" dirty="0"/>
            </a:br>
            <a:endParaRPr lang="en-IE" dirty="0"/>
          </a:p>
        </p:txBody>
      </p:sp>
      <p:graphicFrame>
        <p:nvGraphicFramePr>
          <p:cNvPr id="4" name="Group 121"/>
          <p:cNvGraphicFramePr>
            <a:graphicFrameLocks noGrp="1"/>
          </p:cNvGraphicFramePr>
          <p:nvPr>
            <p:ph idx="1"/>
          </p:nvPr>
        </p:nvGraphicFramePr>
        <p:xfrm>
          <a:off x="609600" y="2971800"/>
          <a:ext cx="7924800" cy="3076222"/>
        </p:xfrm>
        <a:graphic>
          <a:graphicData uri="http://schemas.openxmlformats.org/drawingml/2006/table">
            <a:tbl>
              <a:tblPr/>
              <a:tblGrid>
                <a:gridCol w="2641600"/>
                <a:gridCol w="2641600"/>
                <a:gridCol w="2641600"/>
              </a:tblGrid>
              <a:tr h="790222">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cs typeface="Arial" charset="0"/>
                        </a:rPr>
                        <a:t>NA</a:t>
                      </a:r>
                      <a:endParaRPr kumimoji="0" lang="en-US" sz="2400" b="0" i="0" u="none" strike="noStrike" cap="none" normalizeH="0" baseline="0" dirty="0" smtClean="0">
                        <a:ln>
                          <a:noFill/>
                        </a:ln>
                        <a:solidFill>
                          <a:schemeClr val="tx1"/>
                        </a:solidFill>
                        <a:effectLst/>
                        <a:latin typeface="Arial" charset="0"/>
                      </a:endParaRPr>
                    </a:p>
                  </a:txBody>
                  <a:tcPr anchor="b" horzOverflow="overflow">
                    <a:lnL cap="flat">
                      <a:noFill/>
                    </a:lnL>
                    <a:lnR>
                      <a:noFill/>
                    </a:lnR>
                    <a:lnT cap="fla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X-Y</a:t>
                      </a:r>
                    </a:p>
                  </a:txBody>
                  <a:tcPr anchor="b" horzOverflow="overflow">
                    <a:lnL>
                      <a:noFill/>
                    </a:lnL>
                    <a:lnR>
                      <a:noFill/>
                    </a:lnR>
                    <a:lnT cap="fla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Z</a:t>
                      </a:r>
                    </a:p>
                  </a:txBody>
                  <a:tcPr anchor="b" horzOverflow="overflow">
                    <a:lnL>
                      <a:noFill/>
                    </a:lnL>
                    <a:lnR cap="flat">
                      <a:noFill/>
                    </a:lnR>
                    <a:lnT cap="fla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0.3</a:t>
                      </a:r>
                      <a:endParaRPr kumimoji="0" lang="en-US" sz="2400" b="0" i="0" u="none" strike="noStrike" cap="none" normalizeH="0" baseline="0" dirty="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1017</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16830</a:t>
                      </a:r>
                      <a:endParaRPr kumimoji="0" lang="en-US" sz="2400" b="0" i="0" u="none" strike="noStrike" cap="none" normalizeH="0" baseline="0" dirty="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cs typeface="Arial" charset="0"/>
                        </a:rPr>
                        <a:t>0.75</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407</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2690</a:t>
                      </a:r>
                      <a:endParaRPr kumimoji="0" lang="en-US" sz="2400" b="0" i="0" u="none" strike="noStrike" cap="none" normalizeH="0" baseline="0" dirty="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cs typeface="Arial" charset="0"/>
                        </a:rPr>
                        <a:t>0.95</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321</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1680</a:t>
                      </a:r>
                      <a:endParaRPr kumimoji="0" lang="en-US" sz="2400" b="0" i="0" u="none" strike="noStrike" cap="none" normalizeH="0" baseline="0" dirty="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1.4</a:t>
                      </a:r>
                      <a:endParaRPr kumimoji="0" lang="en-US" sz="2400" b="0" i="0" u="none" strike="noStrike" cap="none" normalizeH="0" baseline="0" dirty="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218</a:t>
                      </a:r>
                    </a:p>
                  </a:txBody>
                  <a:tcPr anchor="b" horzOverflow="overflow">
                    <a:lnL>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770</a:t>
                      </a:r>
                      <a:endParaRPr kumimoji="0" lang="en-US" sz="2400" b="0" i="0" u="none" strike="noStrike" cap="none" normalizeH="0" baseline="0" dirty="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cap="flat">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a:txBody>
                  <a:tcPr anchor="b" horzOverflow="overflow">
                    <a:lnL>
                      <a:noFill/>
                    </a:lnL>
                    <a:lnR>
                      <a:noFill/>
                    </a:lnR>
                    <a:lnT>
                      <a:noFill/>
                    </a:lnT>
                    <a:lnB cap="flat">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a:txBody>
                  <a:tcPr anchor="b" horzOverflow="overflow">
                    <a:lnL>
                      <a:noFill/>
                    </a:lnL>
                    <a:lnR cap="flat">
                      <a:noFill/>
                    </a:lnR>
                    <a:lnT>
                      <a:noFill/>
                    </a:lnT>
                    <a:lnB cap="flat">
                      <a:noFill/>
                    </a:lnB>
                    <a:lnTlToBr>
                      <a:noFill/>
                    </a:lnTlToBr>
                    <a:lnBlToTr>
                      <a:noFill/>
                    </a:lnBlToTr>
                    <a:noFill/>
                  </a:tcPr>
                </a:tc>
              </a:tr>
            </a:tbl>
          </a:graphicData>
        </a:graphic>
      </p:graphicFrame>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557337"/>
            <a:ext cx="7315200" cy="187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6680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Rectangle 3"/>
          <p:cNvSpPr>
            <a:spLocks noGrp="1" noChangeArrowheads="1"/>
          </p:cNvSpPr>
          <p:nvPr>
            <p:ph type="title"/>
          </p:nvPr>
        </p:nvSpPr>
        <p:spPr>
          <a:xfrm>
            <a:off x="685800" y="165100"/>
            <a:ext cx="7772400" cy="749085"/>
          </a:xfrm>
        </p:spPr>
        <p:txBody>
          <a:bodyPr>
            <a:normAutofit fontScale="90000"/>
          </a:bodyPr>
          <a:lstStyle/>
          <a:p>
            <a:r>
              <a:rPr lang="en-US" dirty="0" smtClean="0"/>
              <a:t>Light-gathering power</a:t>
            </a:r>
            <a:endParaRPr lang="en-US" dirty="0"/>
          </a:p>
        </p:txBody>
      </p:sp>
      <p:graphicFrame>
        <p:nvGraphicFramePr>
          <p:cNvPr id="10" name="Group 121"/>
          <p:cNvGraphicFramePr>
            <a:graphicFrameLocks noGrp="1"/>
          </p:cNvGraphicFramePr>
          <p:nvPr>
            <p:ph idx="1"/>
          </p:nvPr>
        </p:nvGraphicFramePr>
        <p:xfrm>
          <a:off x="1905000" y="3934178"/>
          <a:ext cx="5283200" cy="2619022"/>
        </p:xfrm>
        <a:graphic>
          <a:graphicData uri="http://schemas.openxmlformats.org/drawingml/2006/table">
            <a:tbl>
              <a:tblPr/>
              <a:tblGrid>
                <a:gridCol w="2641600"/>
                <a:gridCol w="2641600"/>
              </a:tblGrid>
              <a:tr h="790222">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cs typeface="Arial" charset="0"/>
                        </a:rPr>
                        <a:t>NA</a:t>
                      </a:r>
                      <a:endParaRPr kumimoji="0" lang="en-US" sz="2400" b="0" i="0" u="none" strike="noStrike" cap="none" normalizeH="0" baseline="0" dirty="0" smtClean="0">
                        <a:ln>
                          <a:noFill/>
                        </a:ln>
                        <a:solidFill>
                          <a:schemeClr val="tx1"/>
                        </a:solidFill>
                        <a:effectLst/>
                        <a:latin typeface="Arial" charset="0"/>
                      </a:endParaRPr>
                    </a:p>
                  </a:txBody>
                  <a:tcPr anchor="b" horzOverflow="overflow">
                    <a:lnL cap="flat">
                      <a:noFill/>
                    </a:lnL>
                    <a:lnR>
                      <a:noFill/>
                    </a:lnR>
                    <a:lnT cap="fla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Brightness</a:t>
                      </a:r>
                    </a:p>
                  </a:txBody>
                  <a:tcPr anchor="b" horzOverflow="overflow">
                    <a:lnL>
                      <a:noFill/>
                    </a:lnL>
                    <a:lnR>
                      <a:noFill/>
                    </a:lnR>
                    <a:lnT cap="fla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0.3</a:t>
                      </a:r>
                      <a:endParaRPr kumimoji="0" lang="en-US" sz="2400" b="0" i="0" u="none" strike="noStrike" cap="none" normalizeH="0" baseline="0" dirty="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0.09</a:t>
                      </a:r>
                    </a:p>
                  </a:txBody>
                  <a:tcPr anchor="b" horzOverflow="overflow">
                    <a:lnL>
                      <a:noFill/>
                    </a:lnL>
                    <a:lnR>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cs typeface="Arial" charset="0"/>
                        </a:rPr>
                        <a:t>0.75</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0.56</a:t>
                      </a:r>
                    </a:p>
                  </a:txBody>
                  <a:tcPr anchor="b" horzOverflow="overflow">
                    <a:lnL>
                      <a:noFill/>
                    </a:lnL>
                    <a:lnR>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cs typeface="Arial" charset="0"/>
                        </a:rPr>
                        <a:t>0.95</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0.90</a:t>
                      </a:r>
                    </a:p>
                  </a:txBody>
                  <a:tcPr anchor="b" horzOverflow="overflow">
                    <a:lnL>
                      <a:noFill/>
                    </a:lnL>
                    <a:lnR>
                      <a:noFill/>
                    </a:lnR>
                    <a:lnT>
                      <a:noFill/>
                    </a:lnT>
                    <a:lnB>
                      <a:noFill/>
                    </a:lnB>
                    <a:lnTlToBr>
                      <a:noFill/>
                    </a:lnTlToBr>
                    <a:lnBlToTr>
                      <a:noFill/>
                    </a:lnBlToTr>
                    <a:noFill/>
                  </a:tcPr>
                </a:tc>
              </a:tr>
              <a:tr h="45155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cs typeface="Arial" charset="0"/>
                        </a:rPr>
                        <a:t>1.4</a:t>
                      </a:r>
                      <a:endParaRPr kumimoji="0" lang="en-US" sz="2400" b="0" i="0" u="none" strike="noStrike" cap="none" normalizeH="0" baseline="0" dirty="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1.96</a:t>
                      </a:r>
                    </a:p>
                  </a:txBody>
                  <a:tcPr anchor="b" horzOverflow="overflow">
                    <a:lnL>
                      <a:noFill/>
                    </a:lnL>
                    <a:lnR>
                      <a:noFill/>
                    </a:lnR>
                    <a:lnT>
                      <a:noFill/>
                    </a:lnT>
                    <a:lnB>
                      <a:noFill/>
                    </a:lnB>
                    <a:lnTlToBr>
                      <a:noFill/>
                    </a:lnTlToBr>
                    <a:lnBlToTr>
                      <a:noFill/>
                    </a:lnBlToTr>
                    <a:noFill/>
                  </a:tcPr>
                </a:tc>
              </a:tr>
            </a:tbl>
          </a:graphicData>
        </a:graphic>
      </p:graphicFrame>
      <p:sp>
        <p:nvSpPr>
          <p:cNvPr id="11" name="TextBox 10"/>
          <p:cNvSpPr txBox="1"/>
          <p:nvPr/>
        </p:nvSpPr>
        <p:spPr>
          <a:xfrm>
            <a:off x="838200" y="1143000"/>
            <a:ext cx="7315200" cy="2677656"/>
          </a:xfrm>
          <a:prstGeom prst="rect">
            <a:avLst/>
          </a:prstGeom>
          <a:noFill/>
        </p:spPr>
        <p:txBody>
          <a:bodyPr wrap="square" rtlCol="0">
            <a:spAutoFit/>
          </a:bodyPr>
          <a:lstStyle/>
          <a:p>
            <a:r>
              <a:rPr lang="en-US" sz="2400" dirty="0" smtClean="0">
                <a:latin typeface="+mn-lt"/>
              </a:rPr>
              <a:t>Light-gathering power </a:t>
            </a:r>
            <a:r>
              <a:rPr lang="en-US" sz="2400" dirty="0" smtClean="0">
                <a:latin typeface="+mn-lt"/>
              </a:rPr>
              <a:t>proportional to </a:t>
            </a:r>
            <a:r>
              <a:rPr lang="en-US" sz="2400" dirty="0" smtClean="0">
                <a:latin typeface="+mn-lt"/>
              </a:rPr>
              <a:t>the square of NA</a:t>
            </a:r>
          </a:p>
          <a:p>
            <a:endParaRPr lang="en-US" sz="2400" dirty="0" smtClean="0">
              <a:latin typeface="+mn-lt"/>
            </a:endParaRPr>
          </a:p>
          <a:p>
            <a:r>
              <a:rPr lang="en-US" sz="2400" dirty="0" smtClean="0">
                <a:latin typeface="+mn-lt"/>
              </a:rPr>
              <a:t>All things being equal, a higher NA lens will give a brighter image</a:t>
            </a:r>
          </a:p>
          <a:p>
            <a:endParaRPr lang="en-US" sz="2400" dirty="0" smtClean="0">
              <a:latin typeface="+mn-lt"/>
            </a:endParaRPr>
          </a:p>
          <a:p>
            <a:r>
              <a:rPr lang="en-US" sz="2400" dirty="0" smtClean="0">
                <a:latin typeface="+mn-lt"/>
              </a:rPr>
              <a:t>Increasing magnification generally decreases brightness as light is spread out over more pixels</a:t>
            </a:r>
          </a:p>
        </p:txBody>
      </p:sp>
    </p:spTree>
    <p:extLst>
      <p:ext uri="{BB962C8B-B14F-4D97-AF65-F5344CB8AC3E}">
        <p14:creationId xmlns:p14="http://schemas.microsoft.com/office/powerpoint/2010/main" val="16388125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US" dirty="0" smtClean="0"/>
              <a:t>Choosing an objective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Questions:</a:t>
            </a:r>
          </a:p>
          <a:p>
            <a:pPr lvl="1"/>
            <a:r>
              <a:rPr lang="en-US" dirty="0" smtClean="0"/>
              <a:t>What resolution do you need?</a:t>
            </a:r>
          </a:p>
          <a:p>
            <a:pPr lvl="1"/>
            <a:r>
              <a:rPr lang="en-US" dirty="0" smtClean="0"/>
              <a:t>How bright is your sample?</a:t>
            </a:r>
          </a:p>
          <a:p>
            <a:pPr lvl="1"/>
            <a:endParaRPr lang="en-US" dirty="0" smtClean="0"/>
          </a:p>
          <a:p>
            <a:r>
              <a:rPr lang="en-US" dirty="0" smtClean="0"/>
              <a:t>For high resolution, you’ll need high NA.</a:t>
            </a:r>
          </a:p>
          <a:p>
            <a:r>
              <a:rPr lang="en-US" dirty="0" smtClean="0"/>
              <a:t>For dim samples, you’ll want high NA, regardless of resolution, to maximize light-gathering.</a:t>
            </a:r>
          </a:p>
          <a:p>
            <a:pPr lvl="1"/>
            <a:r>
              <a:rPr lang="en-US" dirty="0" smtClean="0"/>
              <a:t>Dim, low-resolution samples (e.g. protein abundance in nucleus</a:t>
            </a:r>
            <a:r>
              <a:rPr lang="en-US" dirty="0" smtClean="0"/>
              <a:t>):</a:t>
            </a:r>
          </a:p>
          <a:p>
            <a:pPr lvl="1"/>
            <a:r>
              <a:rPr lang="en-US" dirty="0" smtClean="0"/>
              <a:t>Possible </a:t>
            </a:r>
            <a:r>
              <a:rPr lang="en-US" dirty="0" smtClean="0"/>
              <a:t>solution:  </a:t>
            </a:r>
            <a:r>
              <a:rPr lang="en-US" dirty="0" smtClean="0"/>
              <a:t>bin camera to trade off resolution for brightness</a:t>
            </a:r>
          </a:p>
        </p:txBody>
      </p:sp>
    </p:spTree>
    <p:extLst>
      <p:ext uri="{BB962C8B-B14F-4D97-AF65-F5344CB8AC3E}">
        <p14:creationId xmlns:p14="http://schemas.microsoft.com/office/powerpoint/2010/main" val="4863152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Choosing an objective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Questions:</a:t>
            </a:r>
          </a:p>
          <a:p>
            <a:pPr lvl="1"/>
            <a:r>
              <a:rPr lang="en-US" dirty="0" smtClean="0"/>
              <a:t>What resolution do you need?</a:t>
            </a:r>
          </a:p>
          <a:p>
            <a:pPr lvl="1"/>
            <a:r>
              <a:rPr lang="en-US" dirty="0" smtClean="0"/>
              <a:t>How bright is your sample?</a:t>
            </a:r>
          </a:p>
          <a:p>
            <a:pPr lvl="1"/>
            <a:endParaRPr lang="en-US" dirty="0" smtClean="0"/>
          </a:p>
          <a:p>
            <a:r>
              <a:rPr lang="en-US" dirty="0" smtClean="0"/>
              <a:t>When to use low NA?</a:t>
            </a:r>
          </a:p>
          <a:p>
            <a:pPr lvl="1"/>
            <a:r>
              <a:rPr lang="en-US" dirty="0" smtClean="0"/>
              <a:t>Bright samples at low resolution / low magnification</a:t>
            </a:r>
          </a:p>
          <a:p>
            <a:pPr lvl="1"/>
            <a:r>
              <a:rPr lang="en-US" dirty="0" smtClean="0"/>
              <a:t>If you need long working distance</a:t>
            </a:r>
          </a:p>
          <a:p>
            <a:pPr lvl="1"/>
            <a:r>
              <a:rPr lang="en-US" dirty="0" smtClean="0"/>
              <a:t>If spherical aberration is a concern</a:t>
            </a:r>
          </a:p>
          <a:p>
            <a:pPr lvl="1"/>
            <a:r>
              <a:rPr lang="en-US" dirty="0" smtClean="0"/>
              <a:t>If you want large depth of field to get whole structures in focus at once (avoid Z-stacks)</a:t>
            </a:r>
          </a:p>
        </p:txBody>
      </p:sp>
    </p:spTree>
    <p:extLst>
      <p:ext uri="{BB962C8B-B14F-4D97-AF65-F5344CB8AC3E}">
        <p14:creationId xmlns:p14="http://schemas.microsoft.com/office/powerpoint/2010/main" val="13536951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Cover slips</a:t>
            </a:r>
            <a:endParaRPr lang="en-IE" dirty="0"/>
          </a:p>
        </p:txBody>
      </p:sp>
      <p:sp>
        <p:nvSpPr>
          <p:cNvPr id="3" name="Content Placeholder 2"/>
          <p:cNvSpPr>
            <a:spLocks noGrp="1"/>
          </p:cNvSpPr>
          <p:nvPr>
            <p:ph idx="1"/>
          </p:nvPr>
        </p:nvSpPr>
        <p:spPr>
          <a:xfrm>
            <a:off x="0" y="1052736"/>
            <a:ext cx="9144000" cy="5805264"/>
          </a:xfrm>
        </p:spPr>
        <p:txBody>
          <a:bodyPr/>
          <a:lstStyle/>
          <a:p>
            <a:r>
              <a:rPr lang="en-IE" dirty="0" smtClean="0"/>
              <a:t>Most objectives are matched to #1.5 or 170 micron thickness coverslips</a:t>
            </a:r>
          </a:p>
          <a:p>
            <a:r>
              <a:rPr lang="en-IE" dirty="0" smtClean="0"/>
              <a:t>Its all about refractive index matching and reduction of diffraction</a:t>
            </a:r>
          </a:p>
          <a:p>
            <a:r>
              <a:rPr lang="en-IE" dirty="0" smtClean="0"/>
              <a:t>Sample RI – Glass RI (1.52 – Culture medium RI(1.33)</a:t>
            </a:r>
          </a:p>
          <a:p>
            <a:r>
              <a:rPr lang="en-IE" dirty="0" smtClean="0"/>
              <a:t>Some objectives have correction collar, allow for variations in the coverslip thickness. </a:t>
            </a:r>
            <a:endParaRPr lang="en-IE" dirty="0"/>
          </a:p>
        </p:txBody>
      </p:sp>
    </p:spTree>
    <p:extLst>
      <p:ext uri="{BB962C8B-B14F-4D97-AF65-F5344CB8AC3E}">
        <p14:creationId xmlns:p14="http://schemas.microsoft.com/office/powerpoint/2010/main" val="1716226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54" y="0"/>
            <a:ext cx="9155354" cy="1052736"/>
          </a:xfrm>
        </p:spPr>
        <p:txBody>
          <a:bodyPr/>
          <a:lstStyle/>
          <a:p>
            <a:r>
              <a:rPr lang="en-IE" dirty="0" smtClean="0"/>
              <a:t>Immersion media</a:t>
            </a:r>
            <a:endParaRPr lang="en-IE" dirty="0"/>
          </a:p>
        </p:txBody>
      </p:sp>
      <p:sp>
        <p:nvSpPr>
          <p:cNvPr id="3" name="Content Placeholder 2"/>
          <p:cNvSpPr>
            <a:spLocks noGrp="1"/>
          </p:cNvSpPr>
          <p:nvPr>
            <p:ph idx="1"/>
          </p:nvPr>
        </p:nvSpPr>
        <p:spPr>
          <a:xfrm>
            <a:off x="107504" y="1166018"/>
            <a:ext cx="8928992" cy="5503342"/>
          </a:xfrm>
        </p:spPr>
        <p:txBody>
          <a:bodyPr>
            <a:normAutofit fontScale="77500" lnSpcReduction="20000"/>
          </a:bodyPr>
          <a:lstStyle/>
          <a:p>
            <a:r>
              <a:rPr lang="en-IE" dirty="0"/>
              <a:t>Five types of objectives are commonly used in biological research: </a:t>
            </a:r>
            <a:r>
              <a:rPr lang="en-IE" dirty="0">
                <a:solidFill>
                  <a:srgbClr val="FF0000"/>
                </a:solidFill>
              </a:rPr>
              <a:t>dry</a:t>
            </a:r>
            <a:r>
              <a:rPr lang="en-IE" dirty="0"/>
              <a:t>, </a:t>
            </a:r>
            <a:r>
              <a:rPr lang="en-IE" dirty="0">
                <a:solidFill>
                  <a:srgbClr val="FF0000"/>
                </a:solidFill>
              </a:rPr>
              <a:t>water-immersion</a:t>
            </a:r>
            <a:r>
              <a:rPr lang="en-IE" dirty="0"/>
              <a:t>, </a:t>
            </a:r>
            <a:r>
              <a:rPr lang="en-IE" dirty="0">
                <a:solidFill>
                  <a:srgbClr val="FF0000"/>
                </a:solidFill>
              </a:rPr>
              <a:t>oil-immersion</a:t>
            </a:r>
            <a:r>
              <a:rPr lang="en-IE" dirty="0"/>
              <a:t>, </a:t>
            </a:r>
            <a:r>
              <a:rPr lang="en-IE" dirty="0" err="1">
                <a:solidFill>
                  <a:srgbClr val="FF0000"/>
                </a:solidFill>
              </a:rPr>
              <a:t>glycerin</a:t>
            </a:r>
            <a:r>
              <a:rPr lang="en-IE" dirty="0">
                <a:solidFill>
                  <a:srgbClr val="FF0000"/>
                </a:solidFill>
              </a:rPr>
              <a:t>-immersion</a:t>
            </a:r>
            <a:r>
              <a:rPr lang="en-IE" dirty="0"/>
              <a:t>, and </a:t>
            </a:r>
            <a:r>
              <a:rPr lang="en-IE" dirty="0">
                <a:solidFill>
                  <a:srgbClr val="FF0000"/>
                </a:solidFill>
              </a:rPr>
              <a:t>water-dipping objectives</a:t>
            </a:r>
            <a:r>
              <a:rPr lang="en-IE" dirty="0"/>
              <a:t>. </a:t>
            </a:r>
            <a:endParaRPr lang="en-IE" dirty="0" smtClean="0"/>
          </a:p>
          <a:p>
            <a:r>
              <a:rPr lang="en-IE" dirty="0" smtClean="0"/>
              <a:t>Dry – used in air</a:t>
            </a:r>
          </a:p>
          <a:p>
            <a:r>
              <a:rPr lang="en-IE" dirty="0" smtClean="0"/>
              <a:t>Immersion – drop of liquid between sample and lens front surface. </a:t>
            </a:r>
          </a:p>
          <a:p>
            <a:r>
              <a:rPr lang="en-IE" dirty="0" smtClean="0"/>
              <a:t>Water dipping allow immersion in media (upright systems) </a:t>
            </a:r>
          </a:p>
          <a:p>
            <a:r>
              <a:rPr lang="en-IE" dirty="0" smtClean="0"/>
              <a:t>Oil has </a:t>
            </a:r>
            <a:r>
              <a:rPr lang="en-IE" dirty="0"/>
              <a:t>an RI (~1.52) very similar to </a:t>
            </a:r>
            <a:r>
              <a:rPr lang="en-IE" dirty="0" smtClean="0"/>
              <a:t>glass. </a:t>
            </a:r>
          </a:p>
          <a:p>
            <a:r>
              <a:rPr lang="en-IE" dirty="0" smtClean="0"/>
              <a:t>oil </a:t>
            </a:r>
            <a:r>
              <a:rPr lang="en-IE" dirty="0"/>
              <a:t>immersion lens effectively couples the glass coverslip and glass objective in a block of uniform material. </a:t>
            </a:r>
            <a:endParaRPr lang="en-IE" dirty="0" smtClean="0"/>
          </a:p>
          <a:p>
            <a:r>
              <a:rPr lang="en-IE" dirty="0" err="1" smtClean="0"/>
              <a:t>Glycerin</a:t>
            </a:r>
            <a:r>
              <a:rPr lang="en-IE" dirty="0" smtClean="0"/>
              <a:t> </a:t>
            </a:r>
            <a:r>
              <a:rPr lang="en-IE" dirty="0"/>
              <a:t>has an RI of ~1.47, making it compatible with some common sample mounting media, </a:t>
            </a:r>
            <a:endParaRPr lang="en-IE" dirty="0" smtClean="0"/>
          </a:p>
          <a:p>
            <a:r>
              <a:rPr lang="en-IE" dirty="0" smtClean="0"/>
              <a:t>water’s </a:t>
            </a:r>
            <a:r>
              <a:rPr lang="en-IE" dirty="0"/>
              <a:t>RI is ~1.33. </a:t>
            </a:r>
            <a:endParaRPr lang="en-IE" dirty="0" smtClean="0"/>
          </a:p>
          <a:p>
            <a:r>
              <a:rPr lang="en-IE" dirty="0"/>
              <a:t>Matching the immersion media to the sample is critical for microscopy. </a:t>
            </a:r>
          </a:p>
        </p:txBody>
      </p:sp>
    </p:spTree>
    <p:extLst>
      <p:ext uri="{BB962C8B-B14F-4D97-AF65-F5344CB8AC3E}">
        <p14:creationId xmlns:p14="http://schemas.microsoft.com/office/powerpoint/2010/main" val="19720229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84" y="0"/>
            <a:ext cx="9170383" cy="1052736"/>
          </a:xfrm>
        </p:spPr>
        <p:txBody>
          <a:bodyPr/>
          <a:lstStyle/>
          <a:p>
            <a:r>
              <a:rPr lang="en-IE" dirty="0" smtClean="0"/>
              <a:t>Immersion media </a:t>
            </a:r>
            <a:r>
              <a:rPr lang="en-IE" dirty="0" err="1" smtClean="0"/>
              <a:t>cont</a:t>
            </a:r>
            <a:r>
              <a:rPr lang="en-IE" dirty="0" smtClean="0"/>
              <a:t>’</a:t>
            </a:r>
            <a:endParaRPr lang="en-IE" dirty="0"/>
          </a:p>
        </p:txBody>
      </p:sp>
      <p:sp>
        <p:nvSpPr>
          <p:cNvPr id="3" name="Content Placeholder 2"/>
          <p:cNvSpPr>
            <a:spLocks noGrp="1"/>
          </p:cNvSpPr>
          <p:nvPr>
            <p:ph idx="1"/>
          </p:nvPr>
        </p:nvSpPr>
        <p:spPr>
          <a:xfrm>
            <a:off x="0" y="1166019"/>
            <a:ext cx="9144000" cy="4279206"/>
          </a:xfrm>
        </p:spPr>
        <p:txBody>
          <a:bodyPr/>
          <a:lstStyle/>
          <a:p>
            <a:r>
              <a:rPr lang="en-IE" dirty="0" smtClean="0"/>
              <a:t>Example : oil-immersion </a:t>
            </a:r>
            <a:r>
              <a:rPr lang="en-IE" dirty="0"/>
              <a:t>objective imaging into an aqueous media (e.g., culture media) will create spherical aberrations due to a mismatch in RIs. </a:t>
            </a:r>
            <a:endParaRPr lang="en-IE" dirty="0" smtClean="0"/>
          </a:p>
          <a:p>
            <a:r>
              <a:rPr lang="en-IE" dirty="0" smtClean="0"/>
              <a:t>Spherical </a:t>
            </a:r>
            <a:r>
              <a:rPr lang="en-IE" dirty="0"/>
              <a:t>aberration is an optical distortion that causes objects to appear stretched or compressed, and which also results in an apparent loss of photons. </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578350"/>
            <a:ext cx="3810000"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331640" y="5724525"/>
            <a:ext cx="3276538" cy="646331"/>
          </a:xfrm>
          <a:prstGeom prst="rect">
            <a:avLst/>
          </a:prstGeom>
          <a:noFill/>
        </p:spPr>
        <p:txBody>
          <a:bodyPr wrap="none" rtlCol="0">
            <a:spAutoFit/>
          </a:bodyPr>
          <a:lstStyle/>
          <a:p>
            <a:r>
              <a:rPr lang="en-IE" dirty="0" smtClean="0"/>
              <a:t>Spherical aberration prop to NA</a:t>
            </a:r>
            <a:r>
              <a:rPr lang="en-IE" baseline="30000" dirty="0" smtClean="0"/>
              <a:t>3</a:t>
            </a:r>
          </a:p>
          <a:p>
            <a:r>
              <a:rPr lang="en-IE" dirty="0" smtClean="0"/>
              <a:t>Use correction collar</a:t>
            </a:r>
            <a:endParaRPr lang="en-IE" dirty="0"/>
          </a:p>
        </p:txBody>
      </p:sp>
    </p:spTree>
    <p:extLst>
      <p:ext uri="{BB962C8B-B14F-4D97-AF65-F5344CB8AC3E}">
        <p14:creationId xmlns:p14="http://schemas.microsoft.com/office/powerpoint/2010/main" val="23412099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normAutofit/>
          </a:bodyPr>
          <a:lstStyle/>
          <a:p>
            <a:r>
              <a:rPr lang="en-IE" sz="4000" dirty="0" smtClean="0"/>
              <a:t>Immersion oil considerations</a:t>
            </a:r>
            <a:endParaRPr lang="en-IE" sz="4000" dirty="0"/>
          </a:p>
        </p:txBody>
      </p:sp>
      <p:sp>
        <p:nvSpPr>
          <p:cNvPr id="3" name="Content Placeholder 2"/>
          <p:cNvSpPr>
            <a:spLocks noGrp="1"/>
          </p:cNvSpPr>
          <p:nvPr>
            <p:ph idx="1"/>
          </p:nvPr>
        </p:nvSpPr>
        <p:spPr>
          <a:xfrm>
            <a:off x="506066" y="1196753"/>
            <a:ext cx="8507288" cy="2232248"/>
          </a:xfrm>
        </p:spPr>
        <p:txBody>
          <a:bodyPr/>
          <a:lstStyle/>
          <a:p>
            <a:pPr marL="0" indent="0">
              <a:buNone/>
            </a:pPr>
            <a:r>
              <a:rPr lang="en-IE" dirty="0"/>
              <a:t>Improving image contrast in fluorescence microscopy: Fluorescence image of </a:t>
            </a:r>
            <a:r>
              <a:rPr lang="en-IE" dirty="0" smtClean="0"/>
              <a:t>stained cells </a:t>
            </a:r>
            <a:r>
              <a:rPr lang="en-IE" dirty="0"/>
              <a:t>using low </a:t>
            </a:r>
            <a:r>
              <a:rPr lang="en-IE" dirty="0" err="1"/>
              <a:t>autofluorescence</a:t>
            </a:r>
            <a:r>
              <a:rPr lang="en-IE" dirty="0"/>
              <a:t> immersion oil (left) and general immersion oil</a:t>
            </a:r>
            <a:r>
              <a:rPr lang="en-IE" dirty="0" smtClean="0"/>
              <a:t>.</a:t>
            </a:r>
            <a:endParaRPr lang="en-IE"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3717032"/>
            <a:ext cx="779145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29209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5855" y="1197974"/>
            <a:ext cx="1872208"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err="1" smtClean="0">
                <a:solidFill>
                  <a:srgbClr val="FF0000"/>
                </a:solidFill>
              </a:rPr>
              <a:t>Brightfield</a:t>
            </a:r>
            <a:r>
              <a:rPr lang="en-IE" dirty="0" smtClean="0">
                <a:solidFill>
                  <a:srgbClr val="FF0000"/>
                </a:solidFill>
              </a:rPr>
              <a:t> Microscopy</a:t>
            </a:r>
            <a:endParaRPr lang="en-IE" dirty="0">
              <a:solidFill>
                <a:srgbClr val="FF0000"/>
              </a:solidFill>
            </a:endParaRPr>
          </a:p>
        </p:txBody>
      </p:sp>
      <p:sp>
        <p:nvSpPr>
          <p:cNvPr id="7" name="Rectangle 6"/>
          <p:cNvSpPr/>
          <p:nvPr/>
        </p:nvSpPr>
        <p:spPr>
          <a:xfrm>
            <a:off x="179512" y="2417171"/>
            <a:ext cx="1263455"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Phase Contrast</a:t>
            </a:r>
            <a:endParaRPr lang="en-IE" dirty="0">
              <a:solidFill>
                <a:srgbClr val="FF0000"/>
              </a:solidFill>
            </a:endParaRPr>
          </a:p>
        </p:txBody>
      </p:sp>
      <p:sp>
        <p:nvSpPr>
          <p:cNvPr id="8" name="Rectangle 7"/>
          <p:cNvSpPr/>
          <p:nvPr/>
        </p:nvSpPr>
        <p:spPr>
          <a:xfrm>
            <a:off x="1516335" y="2420888"/>
            <a:ext cx="1263455"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DIC</a:t>
            </a:r>
            <a:endParaRPr lang="en-IE" dirty="0">
              <a:solidFill>
                <a:srgbClr val="FF0000"/>
              </a:solidFill>
            </a:endParaRPr>
          </a:p>
        </p:txBody>
      </p:sp>
      <p:sp>
        <p:nvSpPr>
          <p:cNvPr id="9" name="Rectangle 8"/>
          <p:cNvSpPr/>
          <p:nvPr/>
        </p:nvSpPr>
        <p:spPr>
          <a:xfrm>
            <a:off x="5551721" y="188640"/>
            <a:ext cx="1440160"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Reflected Light</a:t>
            </a:r>
            <a:endParaRPr lang="en-IE" dirty="0">
              <a:solidFill>
                <a:srgbClr val="FF0000"/>
              </a:solidFill>
            </a:endParaRPr>
          </a:p>
        </p:txBody>
      </p:sp>
      <p:sp>
        <p:nvSpPr>
          <p:cNvPr id="10" name="Rectangle 9"/>
          <p:cNvSpPr/>
          <p:nvPr/>
        </p:nvSpPr>
        <p:spPr>
          <a:xfrm>
            <a:off x="538283" y="188639"/>
            <a:ext cx="1347349"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Transmitted Light</a:t>
            </a:r>
            <a:endParaRPr lang="en-IE" dirty="0">
              <a:solidFill>
                <a:srgbClr val="FF0000"/>
              </a:solidFill>
            </a:endParaRPr>
          </a:p>
        </p:txBody>
      </p:sp>
      <p:sp>
        <p:nvSpPr>
          <p:cNvPr id="11" name="Rectangle 10"/>
          <p:cNvSpPr/>
          <p:nvPr/>
        </p:nvSpPr>
        <p:spPr>
          <a:xfrm>
            <a:off x="6144972" y="1484784"/>
            <a:ext cx="2819516"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Fluorescence Microscopy</a:t>
            </a:r>
            <a:endParaRPr lang="en-IE" dirty="0">
              <a:solidFill>
                <a:srgbClr val="FF0000"/>
              </a:solidFill>
            </a:endParaRPr>
          </a:p>
        </p:txBody>
      </p:sp>
      <p:sp>
        <p:nvSpPr>
          <p:cNvPr id="12" name="Rectangle 11"/>
          <p:cNvSpPr/>
          <p:nvPr/>
        </p:nvSpPr>
        <p:spPr>
          <a:xfrm>
            <a:off x="5724128" y="2346985"/>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err="1" smtClean="0">
                <a:solidFill>
                  <a:srgbClr val="FF0000"/>
                </a:solidFill>
              </a:rPr>
              <a:t>Widefield</a:t>
            </a:r>
            <a:endParaRPr lang="en-IE" dirty="0">
              <a:solidFill>
                <a:srgbClr val="FF0000"/>
              </a:solidFill>
            </a:endParaRPr>
          </a:p>
        </p:txBody>
      </p:sp>
      <p:sp>
        <p:nvSpPr>
          <p:cNvPr id="13" name="Rectangle 12"/>
          <p:cNvSpPr/>
          <p:nvPr/>
        </p:nvSpPr>
        <p:spPr>
          <a:xfrm>
            <a:off x="7452320" y="2356699"/>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Scanning Confocal</a:t>
            </a:r>
            <a:endParaRPr lang="en-IE" dirty="0">
              <a:solidFill>
                <a:srgbClr val="FF0000"/>
              </a:solidFill>
            </a:endParaRPr>
          </a:p>
        </p:txBody>
      </p:sp>
      <p:sp>
        <p:nvSpPr>
          <p:cNvPr id="14" name="Rectangle 13"/>
          <p:cNvSpPr/>
          <p:nvPr/>
        </p:nvSpPr>
        <p:spPr>
          <a:xfrm>
            <a:off x="7452320" y="3120170"/>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Spinning disk Confocal</a:t>
            </a:r>
            <a:endParaRPr lang="en-IE" dirty="0">
              <a:solidFill>
                <a:srgbClr val="FF0000"/>
              </a:solidFill>
            </a:endParaRPr>
          </a:p>
        </p:txBody>
      </p:sp>
      <p:sp>
        <p:nvSpPr>
          <p:cNvPr id="17" name="Rectangle 16"/>
          <p:cNvSpPr/>
          <p:nvPr/>
        </p:nvSpPr>
        <p:spPr>
          <a:xfrm>
            <a:off x="2256817" y="1197974"/>
            <a:ext cx="1872208"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err="1" smtClean="0">
                <a:solidFill>
                  <a:srgbClr val="FF0000"/>
                </a:solidFill>
              </a:rPr>
              <a:t>Darkfield</a:t>
            </a:r>
            <a:endParaRPr lang="en-IE" dirty="0">
              <a:solidFill>
                <a:srgbClr val="FF0000"/>
              </a:solidFill>
            </a:endParaRPr>
          </a:p>
        </p:txBody>
      </p:sp>
      <p:sp>
        <p:nvSpPr>
          <p:cNvPr id="19" name="Rectangle 18"/>
          <p:cNvSpPr/>
          <p:nvPr/>
        </p:nvSpPr>
        <p:spPr>
          <a:xfrm>
            <a:off x="7452320" y="3861048"/>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Multiphoton</a:t>
            </a:r>
            <a:endParaRPr lang="en-IE" dirty="0">
              <a:solidFill>
                <a:srgbClr val="FF0000"/>
              </a:solidFill>
            </a:endParaRPr>
          </a:p>
        </p:txBody>
      </p:sp>
      <p:sp>
        <p:nvSpPr>
          <p:cNvPr id="20" name="Rectangle 19"/>
          <p:cNvSpPr/>
          <p:nvPr/>
        </p:nvSpPr>
        <p:spPr>
          <a:xfrm>
            <a:off x="7452320" y="4653136"/>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TIRF</a:t>
            </a:r>
            <a:endParaRPr lang="en-IE" dirty="0">
              <a:solidFill>
                <a:srgbClr val="FF0000"/>
              </a:solidFill>
            </a:endParaRPr>
          </a:p>
        </p:txBody>
      </p:sp>
      <p:sp>
        <p:nvSpPr>
          <p:cNvPr id="21" name="Rectangle 20"/>
          <p:cNvSpPr/>
          <p:nvPr/>
        </p:nvSpPr>
        <p:spPr>
          <a:xfrm>
            <a:off x="5724128" y="3120170"/>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Deconvolution</a:t>
            </a:r>
            <a:endParaRPr lang="en-IE" dirty="0">
              <a:solidFill>
                <a:srgbClr val="FF0000"/>
              </a:solidFill>
            </a:endParaRPr>
          </a:p>
        </p:txBody>
      </p:sp>
      <p:cxnSp>
        <p:nvCxnSpPr>
          <p:cNvPr id="34" name="Elbow Connector 33"/>
          <p:cNvCxnSpPr/>
          <p:nvPr/>
        </p:nvCxnSpPr>
        <p:spPr>
          <a:xfrm rot="16200000" flipH="1">
            <a:off x="7781031" y="1877032"/>
            <a:ext cx="245547" cy="69814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6" name="Elbow Connector 35"/>
          <p:cNvCxnSpPr/>
          <p:nvPr/>
        </p:nvCxnSpPr>
        <p:spPr>
          <a:xfrm rot="5400000">
            <a:off x="6921793" y="1735751"/>
            <a:ext cx="235833" cy="103004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8" name="Elbow Connector 37"/>
          <p:cNvCxnSpPr>
            <a:stCxn id="12" idx="2"/>
            <a:endCxn id="21" idx="0"/>
          </p:cNvCxnSpPr>
          <p:nvPr/>
        </p:nvCxnSpPr>
        <p:spPr>
          <a:xfrm rot="5400000">
            <a:off x="6451279" y="3046761"/>
            <a:ext cx="146817" cy="127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13" idx="2"/>
            <a:endCxn id="14" idx="0"/>
          </p:cNvCxnSpPr>
          <p:nvPr/>
        </p:nvCxnSpPr>
        <p:spPr>
          <a:xfrm rot="5400000">
            <a:off x="8184328" y="3051618"/>
            <a:ext cx="137103" cy="127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4" idx="2"/>
            <a:endCxn id="19" idx="0"/>
          </p:cNvCxnSpPr>
          <p:nvPr/>
        </p:nvCxnSpPr>
        <p:spPr>
          <a:xfrm rot="5400000">
            <a:off x="8195624" y="3803793"/>
            <a:ext cx="114510" cy="127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19" idx="2"/>
            <a:endCxn id="20" idx="0"/>
          </p:cNvCxnSpPr>
          <p:nvPr/>
        </p:nvCxnSpPr>
        <p:spPr>
          <a:xfrm rot="5400000">
            <a:off x="8170019" y="4570276"/>
            <a:ext cx="165720" cy="12700"/>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6832" y="3250902"/>
            <a:ext cx="3893773" cy="1477328"/>
          </a:xfrm>
          <a:prstGeom prst="rect">
            <a:avLst/>
          </a:prstGeom>
          <a:noFill/>
        </p:spPr>
        <p:txBody>
          <a:bodyPr wrap="square" rtlCol="0">
            <a:spAutoFit/>
          </a:bodyPr>
          <a:lstStyle/>
          <a:p>
            <a:r>
              <a:rPr lang="en-IE" dirty="0" smtClean="0"/>
              <a:t>Microscope orientation : Upright/Inverted</a:t>
            </a:r>
          </a:p>
          <a:p>
            <a:r>
              <a:rPr lang="en-IE" dirty="0" smtClean="0"/>
              <a:t>Also, Fluorescence Techniques: </a:t>
            </a:r>
          </a:p>
          <a:p>
            <a:r>
              <a:rPr lang="en-IE" dirty="0" err="1" smtClean="0"/>
              <a:t>Photoactivation</a:t>
            </a:r>
            <a:r>
              <a:rPr lang="en-IE" dirty="0" smtClean="0"/>
              <a:t>, </a:t>
            </a:r>
            <a:r>
              <a:rPr lang="en-IE" dirty="0" err="1" smtClean="0"/>
              <a:t>Photobleaching</a:t>
            </a:r>
            <a:r>
              <a:rPr lang="en-IE" dirty="0" smtClean="0"/>
              <a:t>, FRAP, FRET, FLIM, FCS, </a:t>
            </a:r>
            <a:endParaRPr lang="en-IE" dirty="0"/>
          </a:p>
        </p:txBody>
      </p:sp>
      <p:sp>
        <p:nvSpPr>
          <p:cNvPr id="47" name="Rectangle 46"/>
          <p:cNvSpPr/>
          <p:nvPr/>
        </p:nvSpPr>
        <p:spPr>
          <a:xfrm>
            <a:off x="7482598" y="5457096"/>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STED</a:t>
            </a:r>
            <a:endParaRPr lang="en-IE" dirty="0">
              <a:solidFill>
                <a:srgbClr val="FF0000"/>
              </a:solidFill>
            </a:endParaRPr>
          </a:p>
        </p:txBody>
      </p:sp>
      <p:sp>
        <p:nvSpPr>
          <p:cNvPr id="48" name="Rectangle 47"/>
          <p:cNvSpPr/>
          <p:nvPr/>
        </p:nvSpPr>
        <p:spPr>
          <a:xfrm>
            <a:off x="7482598" y="6180802"/>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rgbClr val="FF0000"/>
                </a:solidFill>
              </a:rPr>
              <a:t>PALM , STORM</a:t>
            </a:r>
            <a:endParaRPr lang="en-IE" dirty="0">
              <a:solidFill>
                <a:srgbClr val="FF0000"/>
              </a:solidFill>
            </a:endParaRPr>
          </a:p>
        </p:txBody>
      </p:sp>
      <p:cxnSp>
        <p:nvCxnSpPr>
          <p:cNvPr id="51" name="Elbow Connector 50"/>
          <p:cNvCxnSpPr>
            <a:stCxn id="9" idx="2"/>
            <a:endCxn id="11" idx="0"/>
          </p:cNvCxnSpPr>
          <p:nvPr/>
        </p:nvCxnSpPr>
        <p:spPr>
          <a:xfrm rot="16200000" flipH="1">
            <a:off x="6578377" y="508431"/>
            <a:ext cx="669776" cy="128292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4" name="Elbow Connector 53"/>
          <p:cNvCxnSpPr>
            <a:stCxn id="9" idx="1"/>
            <a:endCxn id="8" idx="3"/>
          </p:cNvCxnSpPr>
          <p:nvPr/>
        </p:nvCxnSpPr>
        <p:spPr>
          <a:xfrm rot="10800000" flipV="1">
            <a:off x="2779791" y="501824"/>
            <a:ext cx="2771931" cy="2232248"/>
          </a:xfrm>
          <a:prstGeom prst="bentConnector3">
            <a:avLst>
              <a:gd name="adj1" fmla="val 45407"/>
            </a:avLst>
          </a:prstGeom>
        </p:spPr>
        <p:style>
          <a:lnRef idx="1">
            <a:schemeClr val="accent1"/>
          </a:lnRef>
          <a:fillRef idx="0">
            <a:schemeClr val="accent1"/>
          </a:fillRef>
          <a:effectRef idx="0">
            <a:schemeClr val="accent1"/>
          </a:effectRef>
          <a:fontRef idx="minor">
            <a:schemeClr val="tx1"/>
          </a:fontRef>
        </p:style>
      </p:cxnSp>
      <p:cxnSp>
        <p:nvCxnSpPr>
          <p:cNvPr id="65" name="Elbow Connector 64"/>
          <p:cNvCxnSpPr>
            <a:stCxn id="10" idx="2"/>
            <a:endCxn id="5" idx="0"/>
          </p:cNvCxnSpPr>
          <p:nvPr/>
        </p:nvCxnSpPr>
        <p:spPr>
          <a:xfrm rot="16200000" flipH="1">
            <a:off x="1020475" y="1006489"/>
            <a:ext cx="382967"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10" idx="2"/>
            <a:endCxn id="17" idx="0"/>
          </p:cNvCxnSpPr>
          <p:nvPr/>
        </p:nvCxnSpPr>
        <p:spPr>
          <a:xfrm rot="16200000" flipH="1">
            <a:off x="2010956" y="16008"/>
            <a:ext cx="382967" cy="198096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5" idx="2"/>
          </p:cNvCxnSpPr>
          <p:nvPr/>
        </p:nvCxnSpPr>
        <p:spPr>
          <a:xfrm rot="5400000">
            <a:off x="788151" y="2007792"/>
            <a:ext cx="607258" cy="24035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1" name="Elbow Connector 70"/>
          <p:cNvCxnSpPr>
            <a:stCxn id="5" idx="2"/>
            <a:endCxn id="8" idx="0"/>
          </p:cNvCxnSpPr>
          <p:nvPr/>
        </p:nvCxnSpPr>
        <p:spPr>
          <a:xfrm rot="16200000" flipH="1">
            <a:off x="1381738" y="1654563"/>
            <a:ext cx="596546" cy="936104"/>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25642" y="188189"/>
            <a:ext cx="1492716" cy="369332"/>
          </a:xfrm>
          <a:prstGeom prst="rect">
            <a:avLst/>
          </a:prstGeom>
          <a:noFill/>
        </p:spPr>
        <p:txBody>
          <a:bodyPr wrap="none" rtlCol="0">
            <a:spAutoFit/>
          </a:bodyPr>
          <a:lstStyle/>
          <a:p>
            <a:r>
              <a:rPr lang="en-IE" dirty="0" smtClean="0"/>
              <a:t>Thick opaque </a:t>
            </a:r>
            <a:endParaRPr lang="en-IE" dirty="0"/>
          </a:p>
        </p:txBody>
      </p:sp>
      <p:cxnSp>
        <p:nvCxnSpPr>
          <p:cNvPr id="74" name="Elbow Connector 73"/>
          <p:cNvCxnSpPr>
            <a:stCxn id="9" idx="1"/>
          </p:cNvCxnSpPr>
          <p:nvPr/>
        </p:nvCxnSpPr>
        <p:spPr>
          <a:xfrm rot="10800000" flipV="1">
            <a:off x="3419873" y="501823"/>
            <a:ext cx="2131849" cy="696149"/>
          </a:xfrm>
          <a:prstGeom prst="bentConnector3">
            <a:avLst>
              <a:gd name="adj1" fmla="val 74432"/>
            </a:avLst>
          </a:prstGeom>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872208" y="4710043"/>
            <a:ext cx="4572000" cy="2031325"/>
          </a:xfrm>
          <a:prstGeom prst="rect">
            <a:avLst/>
          </a:prstGeom>
          <a:gradFill flip="none" rotWithShape="1">
            <a:gsLst>
              <a:gs pos="0">
                <a:srgbClr val="5E9EFF"/>
              </a:gs>
              <a:gs pos="39999">
                <a:srgbClr val="85C2FF"/>
              </a:gs>
              <a:gs pos="70000">
                <a:srgbClr val="C4D6EB"/>
              </a:gs>
              <a:gs pos="100000">
                <a:srgbClr val="FFEBFA"/>
              </a:gs>
            </a:gsLst>
            <a:lin ang="13500000" scaled="0"/>
            <a:tileRect/>
          </a:gradFill>
        </p:spPr>
        <p:txBody>
          <a:bodyPr>
            <a:spAutoFit/>
          </a:bodyPr>
          <a:lstStyle/>
          <a:p>
            <a:r>
              <a:rPr lang="en-IE" dirty="0"/>
              <a:t>What do you want to see ?  Is your sample small, dim or live?</a:t>
            </a:r>
          </a:p>
          <a:p>
            <a:r>
              <a:rPr lang="en-IE" dirty="0"/>
              <a:t>What Spatial/Temporal resolution do you need?</a:t>
            </a:r>
          </a:p>
          <a:p>
            <a:r>
              <a:rPr lang="en-IE" dirty="0"/>
              <a:t>What is it made of ?</a:t>
            </a:r>
          </a:p>
          <a:p>
            <a:r>
              <a:rPr lang="en-IE" dirty="0"/>
              <a:t>Do you need labels - Stained/unstained</a:t>
            </a:r>
          </a:p>
          <a:p>
            <a:r>
              <a:rPr lang="en-IE" dirty="0"/>
              <a:t>If you have to section – how thick?</a:t>
            </a:r>
          </a:p>
        </p:txBody>
      </p:sp>
      <p:sp>
        <p:nvSpPr>
          <p:cNvPr id="33" name="Rectangle 32"/>
          <p:cNvSpPr/>
          <p:nvPr/>
        </p:nvSpPr>
        <p:spPr>
          <a:xfrm>
            <a:off x="3635896" y="3140968"/>
            <a:ext cx="1601117" cy="626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err="1" smtClean="0">
                <a:solidFill>
                  <a:srgbClr val="FF0000"/>
                </a:solidFill>
              </a:rPr>
              <a:t>Lightsheet</a:t>
            </a:r>
            <a:endParaRPr lang="en-IE" dirty="0">
              <a:solidFill>
                <a:srgbClr val="FF0000"/>
              </a:solidFill>
            </a:endParaRPr>
          </a:p>
        </p:txBody>
      </p:sp>
      <p:cxnSp>
        <p:nvCxnSpPr>
          <p:cNvPr id="22" name="Straight Connector 21"/>
          <p:cNvCxnSpPr>
            <a:stCxn id="21" idx="3"/>
            <a:endCxn id="14" idx="1"/>
          </p:cNvCxnSpPr>
          <p:nvPr/>
        </p:nvCxnSpPr>
        <p:spPr>
          <a:xfrm>
            <a:off x="7325245" y="3433354"/>
            <a:ext cx="1270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7308062" y="2992410"/>
            <a:ext cx="144258" cy="163839"/>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400074" y="2779735"/>
            <a:ext cx="1827744" cy="369332"/>
          </a:xfrm>
          <a:prstGeom prst="rect">
            <a:avLst/>
          </a:prstGeom>
          <a:noFill/>
        </p:spPr>
        <p:txBody>
          <a:bodyPr wrap="none" rtlCol="0">
            <a:spAutoFit/>
          </a:bodyPr>
          <a:lstStyle/>
          <a:p>
            <a:r>
              <a:rPr lang="en-IE" dirty="0" smtClean="0"/>
              <a:t>Orthogonal plane</a:t>
            </a:r>
            <a:endParaRPr lang="en-IE" dirty="0"/>
          </a:p>
        </p:txBody>
      </p:sp>
      <p:cxnSp>
        <p:nvCxnSpPr>
          <p:cNvPr id="53" name="Elbow Connector 52"/>
          <p:cNvCxnSpPr>
            <a:stCxn id="33" idx="3"/>
            <a:endCxn id="11" idx="1"/>
          </p:cNvCxnSpPr>
          <p:nvPr/>
        </p:nvCxnSpPr>
        <p:spPr>
          <a:xfrm flipV="1">
            <a:off x="5237013" y="1797968"/>
            <a:ext cx="907959" cy="1656184"/>
          </a:xfrm>
          <a:prstGeom prst="bentConnector3">
            <a:avLst>
              <a:gd name="adj1" fmla="val 29603"/>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01781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74" y="6005"/>
            <a:ext cx="9137325" cy="1143000"/>
          </a:xfrm>
        </p:spPr>
        <p:txBody>
          <a:bodyPr/>
          <a:lstStyle/>
          <a:p>
            <a:r>
              <a:rPr lang="en-IE" dirty="0" smtClean="0"/>
              <a:t>Which oil immersion lens to use?</a:t>
            </a:r>
            <a:endParaRPr lang="en-IE" dirty="0"/>
          </a:p>
        </p:txBody>
      </p:sp>
      <p:sp>
        <p:nvSpPr>
          <p:cNvPr id="3" name="Content Placeholder 2"/>
          <p:cNvSpPr>
            <a:spLocks noGrp="1"/>
          </p:cNvSpPr>
          <p:nvPr>
            <p:ph idx="1"/>
          </p:nvPr>
        </p:nvSpPr>
        <p:spPr>
          <a:xfrm>
            <a:off x="395536" y="1268760"/>
            <a:ext cx="8229600" cy="1900808"/>
          </a:xfrm>
        </p:spPr>
        <p:txBody>
          <a:bodyPr/>
          <a:lstStyle/>
          <a:p>
            <a:r>
              <a:rPr lang="en-IE" dirty="0" smtClean="0"/>
              <a:t>60x / 1.2 for samples with RI ≈ 1.33</a:t>
            </a:r>
          </a:p>
          <a:p>
            <a:r>
              <a:rPr lang="en-IE" dirty="0" smtClean="0"/>
              <a:t>60x/1.3 silicone for samples with RI ≈ 1.4</a:t>
            </a:r>
          </a:p>
          <a:p>
            <a:r>
              <a:rPr lang="en-IE" dirty="0" smtClean="0"/>
              <a:t>60x/1.42 oil for samples with RI ≈ 1.52 </a:t>
            </a:r>
            <a:endParaRPr lang="en-IE" dirty="0"/>
          </a:p>
        </p:txBody>
      </p:sp>
      <p:sp>
        <p:nvSpPr>
          <p:cNvPr id="4" name="Rectangle 3"/>
          <p:cNvSpPr/>
          <p:nvPr/>
        </p:nvSpPr>
        <p:spPr>
          <a:xfrm>
            <a:off x="323528" y="3068960"/>
            <a:ext cx="6984776" cy="3416320"/>
          </a:xfrm>
          <a:prstGeom prst="rect">
            <a:avLst/>
          </a:prstGeom>
        </p:spPr>
        <p:txBody>
          <a:bodyPr wrap="square">
            <a:spAutoFit/>
          </a:bodyPr>
          <a:lstStyle/>
          <a:p>
            <a:r>
              <a:rPr lang="en-IE" dirty="0"/>
              <a:t>Methyl </a:t>
            </a:r>
            <a:r>
              <a:rPr lang="en-IE" dirty="0" smtClean="0"/>
              <a:t>Salicylate ( thick specimens) 	1.53-1.54</a:t>
            </a:r>
            <a:endParaRPr lang="en-IE" dirty="0"/>
          </a:p>
          <a:p>
            <a:r>
              <a:rPr lang="en-IE" dirty="0" smtClean="0"/>
              <a:t>Living cells 			varies 	1.35-1.4</a:t>
            </a:r>
          </a:p>
          <a:p>
            <a:r>
              <a:rPr lang="en-IE" dirty="0" smtClean="0"/>
              <a:t>Fixed Cells			depends on mounting </a:t>
            </a:r>
          </a:p>
          <a:p>
            <a:r>
              <a:rPr lang="en-IE" dirty="0" smtClean="0"/>
              <a:t>Tissue 				1.515</a:t>
            </a:r>
            <a:endParaRPr lang="en-IE" dirty="0"/>
          </a:p>
          <a:p>
            <a:r>
              <a:rPr lang="en-IE" dirty="0"/>
              <a:t>Immersion </a:t>
            </a:r>
            <a:r>
              <a:rPr lang="en-IE" dirty="0" smtClean="0"/>
              <a:t>Oil 			1.515</a:t>
            </a:r>
            <a:endParaRPr lang="en-IE" dirty="0"/>
          </a:p>
          <a:p>
            <a:r>
              <a:rPr lang="en-IE" dirty="0" smtClean="0"/>
              <a:t>Glycerol 				1.47</a:t>
            </a:r>
            <a:endParaRPr lang="en-IE" dirty="0"/>
          </a:p>
          <a:p>
            <a:r>
              <a:rPr lang="en-IE" dirty="0" err="1" smtClean="0"/>
              <a:t>Vectashield</a:t>
            </a:r>
            <a:r>
              <a:rPr lang="en-IE" dirty="0" smtClean="0"/>
              <a:t> 			1.45</a:t>
            </a:r>
          </a:p>
          <a:p>
            <a:r>
              <a:rPr lang="en-IE" dirty="0" smtClean="0"/>
              <a:t>DPX				1.525</a:t>
            </a:r>
            <a:endParaRPr lang="en-IE" dirty="0"/>
          </a:p>
          <a:p>
            <a:r>
              <a:rPr lang="en-IE" dirty="0" smtClean="0"/>
              <a:t>Gel/Mount </a:t>
            </a:r>
            <a:r>
              <a:rPr lang="en-IE" dirty="0"/>
              <a:t>(</a:t>
            </a:r>
            <a:r>
              <a:rPr lang="en-IE" dirty="0" err="1" smtClean="0"/>
              <a:t>Biomedia</a:t>
            </a:r>
            <a:r>
              <a:rPr lang="en-IE" dirty="0" smtClean="0"/>
              <a:t>) 		1.36</a:t>
            </a:r>
          </a:p>
          <a:p>
            <a:r>
              <a:rPr lang="en-IE" dirty="0" smtClean="0"/>
              <a:t>Coverslip Glass			1.52</a:t>
            </a:r>
            <a:endParaRPr lang="en-IE" dirty="0"/>
          </a:p>
          <a:p>
            <a:r>
              <a:rPr lang="en-IE" dirty="0" smtClean="0"/>
              <a:t>Water 				1.33</a:t>
            </a:r>
            <a:endParaRPr lang="en-IE" dirty="0"/>
          </a:p>
          <a:p>
            <a:r>
              <a:rPr lang="en-IE" dirty="0" smtClean="0"/>
              <a:t>Air 				1.0</a:t>
            </a:r>
            <a:endParaRPr lang="en-IE" dirty="0"/>
          </a:p>
        </p:txBody>
      </p:sp>
      <p:sp>
        <p:nvSpPr>
          <p:cNvPr id="5" name="TextBox 4"/>
          <p:cNvSpPr txBox="1"/>
          <p:nvPr/>
        </p:nvSpPr>
        <p:spPr>
          <a:xfrm>
            <a:off x="7524328" y="3933056"/>
            <a:ext cx="1440160" cy="1200329"/>
          </a:xfrm>
          <a:prstGeom prst="rect">
            <a:avLst/>
          </a:prstGeom>
          <a:noFill/>
        </p:spPr>
        <p:txBody>
          <a:bodyPr wrap="square" rtlCol="0">
            <a:spAutoFit/>
          </a:bodyPr>
          <a:lstStyle/>
          <a:p>
            <a:r>
              <a:rPr lang="en-IE" u="sng" dirty="0" smtClean="0"/>
              <a:t>Some different refractive indices </a:t>
            </a:r>
            <a:endParaRPr lang="en-IE" u="sng" dirty="0"/>
          </a:p>
        </p:txBody>
      </p:sp>
      <p:sp>
        <p:nvSpPr>
          <p:cNvPr id="6" name="TextBox 5"/>
          <p:cNvSpPr txBox="1"/>
          <p:nvPr/>
        </p:nvSpPr>
        <p:spPr>
          <a:xfrm>
            <a:off x="6660232" y="5269994"/>
            <a:ext cx="2191113" cy="369332"/>
          </a:xfrm>
          <a:prstGeom prst="rect">
            <a:avLst/>
          </a:prstGeom>
          <a:noFill/>
          <a:ln>
            <a:solidFill>
              <a:srgbClr val="FF0000"/>
            </a:solidFill>
          </a:ln>
        </p:spPr>
        <p:txBody>
          <a:bodyPr wrap="none" rtlCol="0">
            <a:spAutoFit/>
          </a:bodyPr>
          <a:lstStyle/>
          <a:p>
            <a:r>
              <a:rPr lang="en-IE" dirty="0" smtClean="0"/>
              <a:t>But </a:t>
            </a:r>
            <a:r>
              <a:rPr lang="el-GR" dirty="0" smtClean="0"/>
              <a:t>η</a:t>
            </a:r>
            <a:r>
              <a:rPr lang="en-IE" dirty="0" smtClean="0"/>
              <a:t>  prop T and </a:t>
            </a:r>
            <a:r>
              <a:rPr lang="el-GR" dirty="0" smtClean="0"/>
              <a:t>λ</a:t>
            </a:r>
            <a:r>
              <a:rPr lang="en-IE" dirty="0" smtClean="0"/>
              <a:t>!!!</a:t>
            </a:r>
            <a:endParaRPr lang="en-IE" dirty="0"/>
          </a:p>
        </p:txBody>
      </p:sp>
    </p:spTree>
    <p:extLst>
      <p:ext uri="{BB962C8B-B14F-4D97-AF65-F5344CB8AC3E}">
        <p14:creationId xmlns:p14="http://schemas.microsoft.com/office/powerpoint/2010/main" val="10306935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30269"/>
            <a:ext cx="8229600" cy="1143000"/>
          </a:xfrm>
        </p:spPr>
        <p:txBody>
          <a:bodyPr/>
          <a:lstStyle/>
          <a:p>
            <a:r>
              <a:rPr lang="en-IE" dirty="0" smtClean="0"/>
              <a:t>RI of commonly imaged tissues</a:t>
            </a:r>
            <a:endParaRPr lang="en-IE" dirty="0"/>
          </a:p>
        </p:txBody>
      </p:sp>
      <p:pic>
        <p:nvPicPr>
          <p:cNvPr id="1638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8595"/>
          <a:stretch/>
        </p:blipFill>
        <p:spPr bwMode="auto">
          <a:xfrm>
            <a:off x="2843808" y="1344776"/>
            <a:ext cx="4106600"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516216" y="6412686"/>
            <a:ext cx="2479012" cy="369332"/>
          </a:xfrm>
          <a:prstGeom prst="rect">
            <a:avLst/>
          </a:prstGeom>
          <a:noFill/>
        </p:spPr>
        <p:txBody>
          <a:bodyPr wrap="none" rtlCol="0">
            <a:spAutoFit/>
          </a:bodyPr>
          <a:lstStyle/>
          <a:p>
            <a:r>
              <a:rPr lang="en-IE" dirty="0" smtClean="0"/>
              <a:t>Biswas and </a:t>
            </a:r>
            <a:r>
              <a:rPr lang="en-IE" dirty="0" err="1" smtClean="0"/>
              <a:t>Gaupta</a:t>
            </a:r>
            <a:r>
              <a:rPr lang="en-IE" dirty="0" smtClean="0"/>
              <a:t> 2002</a:t>
            </a:r>
            <a:endParaRPr lang="en-IE" dirty="0"/>
          </a:p>
        </p:txBody>
      </p:sp>
    </p:spTree>
    <p:extLst>
      <p:ext uri="{BB962C8B-B14F-4D97-AF65-F5344CB8AC3E}">
        <p14:creationId xmlns:p14="http://schemas.microsoft.com/office/powerpoint/2010/main" val="12925646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7" y="-26304"/>
            <a:ext cx="9115064" cy="1143000"/>
          </a:xfrm>
        </p:spPr>
        <p:txBody>
          <a:bodyPr/>
          <a:lstStyle/>
          <a:p>
            <a:r>
              <a:rPr lang="en-IE" dirty="0" smtClean="0"/>
              <a:t>Correct use of immersion oil</a:t>
            </a:r>
            <a:endParaRPr lang="en-IE" dirty="0"/>
          </a:p>
        </p:txBody>
      </p:sp>
      <p:sp>
        <p:nvSpPr>
          <p:cNvPr id="3" name="Content Placeholder 2"/>
          <p:cNvSpPr>
            <a:spLocks noGrp="1"/>
          </p:cNvSpPr>
          <p:nvPr>
            <p:ph idx="1"/>
          </p:nvPr>
        </p:nvSpPr>
        <p:spPr>
          <a:xfrm>
            <a:off x="0" y="1124744"/>
            <a:ext cx="9144000" cy="5733256"/>
          </a:xfrm>
        </p:spPr>
        <p:txBody>
          <a:bodyPr/>
          <a:lstStyle/>
          <a:p>
            <a:r>
              <a:rPr lang="en-IE" dirty="0" smtClean="0"/>
              <a:t>See </a:t>
            </a:r>
            <a:r>
              <a:rPr lang="en-IE" dirty="0"/>
              <a:t>guidelines (</a:t>
            </a:r>
            <a:r>
              <a:rPr lang="en-IE" dirty="0">
                <a:hlinkClick r:id="rId2"/>
              </a:rPr>
              <a:t>http://</a:t>
            </a:r>
            <a:r>
              <a:rPr lang="en-IE" dirty="0" smtClean="0">
                <a:hlinkClick r:id="rId2"/>
              </a:rPr>
              <a:t>imaging.nuigalway.ie/equipment/fluoview1000brb.html</a:t>
            </a:r>
            <a:r>
              <a:rPr lang="en-IE" dirty="0" smtClean="0"/>
              <a:t>)</a:t>
            </a:r>
          </a:p>
          <a:p>
            <a:r>
              <a:rPr lang="en-IE" dirty="0" smtClean="0"/>
              <a:t>Never use oil on air objective</a:t>
            </a:r>
          </a:p>
          <a:p>
            <a:r>
              <a:rPr lang="en-IE" dirty="0" smtClean="0"/>
              <a:t>Know how to distinguish air/immersion objectives</a:t>
            </a:r>
          </a:p>
          <a:p>
            <a:r>
              <a:rPr lang="en-IE" dirty="0" smtClean="0"/>
              <a:t>Always check what objective you are using – know the NA</a:t>
            </a:r>
          </a:p>
          <a:p>
            <a:r>
              <a:rPr lang="en-IE" dirty="0" smtClean="0"/>
              <a:t>Know how to clean oil lenses and how to use oil on lenses</a:t>
            </a:r>
          </a:p>
          <a:p>
            <a:endParaRPr lang="en-IE" dirty="0" smtClean="0"/>
          </a:p>
          <a:p>
            <a:endParaRPr lang="en-IE" dirty="0"/>
          </a:p>
        </p:txBody>
      </p:sp>
    </p:spTree>
    <p:extLst>
      <p:ext uri="{BB962C8B-B14F-4D97-AF65-F5344CB8AC3E}">
        <p14:creationId xmlns:p14="http://schemas.microsoft.com/office/powerpoint/2010/main" val="33440715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570"/>
            <a:ext cx="9144000" cy="1058306"/>
          </a:xfrm>
        </p:spPr>
        <p:txBody>
          <a:bodyPr/>
          <a:lstStyle/>
          <a:p>
            <a:r>
              <a:rPr lang="en-IE" dirty="0" smtClean="0"/>
              <a:t>Microscope Care</a:t>
            </a:r>
            <a:endParaRPr lang="en-IE" dirty="0"/>
          </a:p>
        </p:txBody>
      </p:sp>
      <p:sp>
        <p:nvSpPr>
          <p:cNvPr id="3" name="Content Placeholder 2"/>
          <p:cNvSpPr>
            <a:spLocks noGrp="1"/>
          </p:cNvSpPr>
          <p:nvPr>
            <p:ph idx="1"/>
          </p:nvPr>
        </p:nvSpPr>
        <p:spPr>
          <a:xfrm>
            <a:off x="0" y="1124744"/>
            <a:ext cx="5292080" cy="5733256"/>
          </a:xfrm>
        </p:spPr>
        <p:txBody>
          <a:bodyPr>
            <a:normAutofit fontScale="85000" lnSpcReduction="20000"/>
          </a:bodyPr>
          <a:lstStyle/>
          <a:p>
            <a:r>
              <a:rPr lang="en-IE" dirty="0"/>
              <a:t>Keeping the microscope optics clean is important for high-quality imaging. Dust, </a:t>
            </a:r>
            <a:r>
              <a:rPr lang="en-IE" dirty="0" smtClean="0"/>
              <a:t>fingerprints, excess </a:t>
            </a:r>
            <a:r>
              <a:rPr lang="en-IE" dirty="0"/>
              <a:t>immersion oil, or mounting medium on or in a microscope causes </a:t>
            </a:r>
            <a:r>
              <a:rPr lang="en-IE" dirty="0" smtClean="0"/>
              <a:t>reduction in </a:t>
            </a:r>
            <a:r>
              <a:rPr lang="en-IE" dirty="0"/>
              <a:t>contrast and resolution. DIC is especially sensitive to contamination and scratches </a:t>
            </a:r>
            <a:r>
              <a:rPr lang="en-IE" dirty="0" smtClean="0"/>
              <a:t>on the </a:t>
            </a:r>
            <a:r>
              <a:rPr lang="en-IE" dirty="0"/>
              <a:t>lens surfaces. </a:t>
            </a:r>
          </a:p>
          <a:p>
            <a:r>
              <a:rPr lang="en-IE" dirty="0" smtClean="0"/>
              <a:t>Always </a:t>
            </a:r>
            <a:r>
              <a:rPr lang="en-IE" dirty="0"/>
              <a:t>keep microscopes covered when not in use.</a:t>
            </a:r>
          </a:p>
          <a:p>
            <a:r>
              <a:rPr lang="en-IE" dirty="0" smtClean="0"/>
              <a:t>Make </a:t>
            </a:r>
            <a:r>
              <a:rPr lang="en-IE" dirty="0"/>
              <a:t>sure that all ports, tubes, and unoccupied positions on the lens turrets are plugged.</a:t>
            </a:r>
          </a:p>
          <a:p>
            <a:r>
              <a:rPr lang="en-IE" i="1" dirty="0"/>
              <a:t>Plastic plugs are usually supplied with the microscope.</a:t>
            </a:r>
            <a:endParaRPr lang="en-IE"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6911" y="2132857"/>
            <a:ext cx="3877089"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63347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30" y="0"/>
            <a:ext cx="9130870" cy="1052736"/>
          </a:xfrm>
        </p:spPr>
        <p:txBody>
          <a:bodyPr/>
          <a:lstStyle/>
          <a:p>
            <a:r>
              <a:rPr lang="en-IE" dirty="0" smtClean="0"/>
              <a:t>Areas to watch out for</a:t>
            </a:r>
            <a:endParaRPr lang="en-IE" dirty="0"/>
          </a:p>
        </p:txBody>
      </p:sp>
      <p:sp>
        <p:nvSpPr>
          <p:cNvPr id="3" name="Content Placeholder 2"/>
          <p:cNvSpPr>
            <a:spLocks noGrp="1"/>
          </p:cNvSpPr>
          <p:nvPr>
            <p:ph idx="1"/>
          </p:nvPr>
        </p:nvSpPr>
        <p:spPr>
          <a:xfrm>
            <a:off x="0" y="1124744"/>
            <a:ext cx="9144000" cy="5733256"/>
          </a:xfrm>
        </p:spPr>
        <p:txBody>
          <a:bodyPr>
            <a:normAutofit fontScale="92500" lnSpcReduction="10000"/>
          </a:bodyPr>
          <a:lstStyle/>
          <a:p>
            <a:r>
              <a:rPr lang="en-IE" dirty="0" smtClean="0"/>
              <a:t>The </a:t>
            </a:r>
            <a:r>
              <a:rPr lang="en-IE" dirty="0"/>
              <a:t>external surface of the front lens of </a:t>
            </a:r>
            <a:r>
              <a:rPr lang="en-IE" dirty="0" smtClean="0"/>
              <a:t>the objective</a:t>
            </a:r>
            <a:endParaRPr lang="en-IE" dirty="0"/>
          </a:p>
          <a:p>
            <a:r>
              <a:rPr lang="en-IE" dirty="0" smtClean="0"/>
              <a:t>The </a:t>
            </a:r>
            <a:r>
              <a:rPr lang="en-IE" dirty="0"/>
              <a:t>surface of the camera sensor and </a:t>
            </a:r>
            <a:r>
              <a:rPr lang="en-IE" dirty="0" smtClean="0"/>
              <a:t>its protective </a:t>
            </a:r>
            <a:r>
              <a:rPr lang="en-IE" dirty="0"/>
              <a:t>glass cover</a:t>
            </a:r>
          </a:p>
          <a:p>
            <a:r>
              <a:rPr lang="en-IE" dirty="0" smtClean="0"/>
              <a:t>Both </a:t>
            </a:r>
            <a:r>
              <a:rPr lang="en-IE" dirty="0"/>
              <a:t>surfaces of the cover slip</a:t>
            </a:r>
          </a:p>
          <a:p>
            <a:r>
              <a:rPr lang="en-IE" dirty="0" smtClean="0"/>
              <a:t>The </a:t>
            </a:r>
            <a:r>
              <a:rPr lang="en-IE" dirty="0"/>
              <a:t>surface of the microscope slide</a:t>
            </a:r>
          </a:p>
          <a:p>
            <a:r>
              <a:rPr lang="en-IE" dirty="0" smtClean="0"/>
              <a:t>The </a:t>
            </a:r>
            <a:r>
              <a:rPr lang="en-IE" dirty="0"/>
              <a:t>surface of the camera adapter optics</a:t>
            </a:r>
          </a:p>
          <a:p>
            <a:r>
              <a:rPr lang="en-IE" dirty="0" smtClean="0"/>
              <a:t>Surface </a:t>
            </a:r>
            <a:r>
              <a:rPr lang="en-IE" dirty="0"/>
              <a:t>of the upper lens of the condenser</a:t>
            </a:r>
          </a:p>
          <a:p>
            <a:r>
              <a:rPr lang="en-IE" dirty="0" smtClean="0"/>
              <a:t>Other </a:t>
            </a:r>
            <a:r>
              <a:rPr lang="en-IE" dirty="0"/>
              <a:t>glass surfaces in the light path e.g. bulbs</a:t>
            </a:r>
          </a:p>
          <a:p>
            <a:pPr marL="0" indent="0">
              <a:buNone/>
            </a:pPr>
            <a:r>
              <a:rPr lang="en-IE" dirty="0" smtClean="0"/>
              <a:t>	of </a:t>
            </a:r>
            <a:r>
              <a:rPr lang="en-IE" dirty="0"/>
              <a:t>halogen- or high pressure lights, fluorescence</a:t>
            </a:r>
          </a:p>
          <a:p>
            <a:pPr marL="0" indent="0">
              <a:buNone/>
            </a:pPr>
            <a:r>
              <a:rPr lang="en-IE" dirty="0" smtClean="0"/>
              <a:t>	filters </a:t>
            </a:r>
            <a:r>
              <a:rPr lang="en-IE" dirty="0"/>
              <a:t>and beam splitters, collector lenses,</a:t>
            </a:r>
          </a:p>
          <a:p>
            <a:pPr marL="0" indent="0">
              <a:buNone/>
            </a:pPr>
            <a:r>
              <a:rPr lang="en-IE" dirty="0" smtClean="0"/>
              <a:t>	contrast </a:t>
            </a:r>
            <a:r>
              <a:rPr lang="en-IE" dirty="0"/>
              <a:t>and heat filters.</a:t>
            </a:r>
          </a:p>
        </p:txBody>
      </p:sp>
    </p:spTree>
    <p:extLst>
      <p:ext uri="{BB962C8B-B14F-4D97-AF65-F5344CB8AC3E}">
        <p14:creationId xmlns:p14="http://schemas.microsoft.com/office/powerpoint/2010/main" val="21686123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4" y="0"/>
            <a:ext cx="9147363" cy="1052736"/>
          </a:xfrm>
        </p:spPr>
        <p:txBody>
          <a:bodyPr/>
          <a:lstStyle/>
          <a:p>
            <a:r>
              <a:rPr lang="en-IE" dirty="0" smtClean="0"/>
              <a:t>Oil contamination </a:t>
            </a:r>
            <a:endParaRPr lang="en-IE" dirty="0"/>
          </a:p>
        </p:txBody>
      </p:sp>
      <p:grpSp>
        <p:nvGrpSpPr>
          <p:cNvPr id="7" name="Group 6"/>
          <p:cNvGrpSpPr/>
          <p:nvPr/>
        </p:nvGrpSpPr>
        <p:grpSpPr>
          <a:xfrm>
            <a:off x="467544" y="1484784"/>
            <a:ext cx="5400600" cy="4968552"/>
            <a:chOff x="3923928" y="1886226"/>
            <a:chExt cx="3624845" cy="352425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6423" y="1886226"/>
              <a:ext cx="3562350" cy="352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1886226"/>
              <a:ext cx="1781175" cy="352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Box 7"/>
          <p:cNvSpPr txBox="1"/>
          <p:nvPr/>
        </p:nvSpPr>
        <p:spPr>
          <a:xfrm>
            <a:off x="6142935" y="2551837"/>
            <a:ext cx="2872261" cy="1754326"/>
          </a:xfrm>
          <a:prstGeom prst="rect">
            <a:avLst/>
          </a:prstGeom>
          <a:noFill/>
        </p:spPr>
        <p:txBody>
          <a:bodyPr wrap="none" rtlCol="0">
            <a:spAutoFit/>
          </a:bodyPr>
          <a:lstStyle/>
          <a:p>
            <a:r>
              <a:rPr lang="en-IE" i="1" dirty="0"/>
              <a:t>Clean (left) and</a:t>
            </a:r>
          </a:p>
          <a:p>
            <a:r>
              <a:rPr lang="en-IE" i="1" dirty="0"/>
              <a:t>oil contaminated (right)</a:t>
            </a:r>
          </a:p>
          <a:p>
            <a:r>
              <a:rPr lang="en-IE" i="1" dirty="0"/>
              <a:t>objective front lens.</a:t>
            </a:r>
          </a:p>
          <a:p>
            <a:r>
              <a:rPr lang="en-IE" i="1" dirty="0"/>
              <a:t>Toad, kidney,</a:t>
            </a:r>
          </a:p>
          <a:p>
            <a:r>
              <a:rPr lang="en-IE" i="1" dirty="0"/>
              <a:t>stained with Trichrome.</a:t>
            </a:r>
          </a:p>
          <a:p>
            <a:r>
              <a:rPr lang="en-IE" i="1" dirty="0" err="1"/>
              <a:t>Planapo</a:t>
            </a:r>
            <a:r>
              <a:rPr lang="en-IE" i="1" dirty="0"/>
              <a:t> 20/0.80. Bright field</a:t>
            </a:r>
            <a:endParaRPr lang="en-IE" dirty="0"/>
          </a:p>
        </p:txBody>
      </p:sp>
    </p:spTree>
    <p:extLst>
      <p:ext uri="{BB962C8B-B14F-4D97-AF65-F5344CB8AC3E}">
        <p14:creationId xmlns:p14="http://schemas.microsoft.com/office/powerpoint/2010/main" val="2130246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50" y="0"/>
            <a:ext cx="9159249" cy="1052736"/>
          </a:xfrm>
        </p:spPr>
        <p:txBody>
          <a:bodyPr/>
          <a:lstStyle/>
          <a:p>
            <a:r>
              <a:rPr lang="en-IE" dirty="0" smtClean="0"/>
              <a:t>Spherical Aberration</a:t>
            </a:r>
            <a:endParaRPr lang="en-IE" dirty="0"/>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79912" y="2060847"/>
            <a:ext cx="4218792" cy="3960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2060848"/>
            <a:ext cx="2152914"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79512" y="2274838"/>
            <a:ext cx="3384376" cy="2308324"/>
          </a:xfrm>
          <a:prstGeom prst="rect">
            <a:avLst/>
          </a:prstGeom>
        </p:spPr>
        <p:txBody>
          <a:bodyPr wrap="square">
            <a:spAutoFit/>
          </a:bodyPr>
          <a:lstStyle/>
          <a:p>
            <a:r>
              <a:rPr lang="en-IE" dirty="0"/>
              <a:t>An imperfect image despite clean optics</a:t>
            </a:r>
          </a:p>
          <a:p>
            <a:r>
              <a:rPr lang="en-IE" dirty="0"/>
              <a:t>caused by spherical aberration:</a:t>
            </a:r>
          </a:p>
          <a:p>
            <a:r>
              <a:rPr lang="en-IE" dirty="0"/>
              <a:t>Correction collar of the </a:t>
            </a:r>
            <a:r>
              <a:rPr lang="en-IE" dirty="0" err="1"/>
              <a:t>planapo</a:t>
            </a:r>
            <a:r>
              <a:rPr lang="en-IE" dirty="0"/>
              <a:t> </a:t>
            </a:r>
            <a:r>
              <a:rPr lang="en-IE" dirty="0" smtClean="0"/>
              <a:t>40/0.95 objective </a:t>
            </a:r>
            <a:r>
              <a:rPr lang="en-IE" dirty="0"/>
              <a:t>correctly (left) and </a:t>
            </a:r>
            <a:r>
              <a:rPr lang="en-IE" dirty="0" smtClean="0"/>
              <a:t>incorrectly adjusted </a:t>
            </a:r>
            <a:r>
              <a:rPr lang="en-IE" dirty="0"/>
              <a:t>(right). Frog, small intestine,</a:t>
            </a:r>
          </a:p>
          <a:p>
            <a:r>
              <a:rPr lang="en-IE" dirty="0"/>
              <a:t>stained with Azan.</a:t>
            </a:r>
          </a:p>
        </p:txBody>
      </p:sp>
    </p:spTree>
    <p:extLst>
      <p:ext uri="{BB962C8B-B14F-4D97-AF65-F5344CB8AC3E}">
        <p14:creationId xmlns:p14="http://schemas.microsoft.com/office/powerpoint/2010/main" val="8815771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 y="0"/>
            <a:ext cx="9143669" cy="1143000"/>
          </a:xfrm>
        </p:spPr>
        <p:txBody>
          <a:bodyPr/>
          <a:lstStyle/>
          <a:p>
            <a:r>
              <a:rPr lang="en-IE" dirty="0" smtClean="0"/>
              <a:t>Dust on the optics</a:t>
            </a:r>
            <a:endParaRPr lang="en-IE" dirty="0"/>
          </a:p>
        </p:txBody>
      </p:sp>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2132856"/>
            <a:ext cx="3562350"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861048"/>
            <a:ext cx="357187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932040" y="2708920"/>
            <a:ext cx="3744416" cy="2031325"/>
          </a:xfrm>
          <a:prstGeom prst="rect">
            <a:avLst/>
          </a:prstGeom>
        </p:spPr>
        <p:txBody>
          <a:bodyPr wrap="square">
            <a:spAutoFit/>
          </a:bodyPr>
          <a:lstStyle/>
          <a:p>
            <a:r>
              <a:rPr lang="en-IE" i="1" dirty="0"/>
              <a:t>Dust on the </a:t>
            </a:r>
            <a:r>
              <a:rPr lang="en-IE" i="1" dirty="0" smtClean="0"/>
              <a:t>internal optics </a:t>
            </a:r>
            <a:r>
              <a:rPr lang="en-IE" i="1" dirty="0"/>
              <a:t>(upper right),</a:t>
            </a:r>
          </a:p>
          <a:p>
            <a:r>
              <a:rPr lang="en-IE" i="1" dirty="0"/>
              <a:t>extremely dirty camera (bottom right)</a:t>
            </a:r>
          </a:p>
          <a:p>
            <a:r>
              <a:rPr lang="en-IE" i="1" dirty="0"/>
              <a:t>and clean optics (left).</a:t>
            </a:r>
          </a:p>
          <a:p>
            <a:r>
              <a:rPr lang="en-IE" i="1" dirty="0"/>
              <a:t>Frog, small intestine, stained with Azan.</a:t>
            </a:r>
          </a:p>
          <a:p>
            <a:r>
              <a:rPr lang="en-IE" i="1" dirty="0" err="1" smtClean="0"/>
              <a:t>Planapo</a:t>
            </a:r>
            <a:r>
              <a:rPr lang="en-IE" i="1" dirty="0" smtClean="0"/>
              <a:t> 10/0.45. Bright field.</a:t>
            </a:r>
            <a:endParaRPr lang="en-IE" dirty="0"/>
          </a:p>
        </p:txBody>
      </p:sp>
    </p:spTree>
    <p:extLst>
      <p:ext uri="{BB962C8B-B14F-4D97-AF65-F5344CB8AC3E}">
        <p14:creationId xmlns:p14="http://schemas.microsoft.com/office/powerpoint/2010/main" val="40668059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52736"/>
            <a:ext cx="9144000" cy="5805264"/>
          </a:xfrm>
        </p:spPr>
        <p:txBody>
          <a:bodyPr>
            <a:noAutofit/>
          </a:bodyPr>
          <a:lstStyle/>
          <a:p>
            <a:pPr marL="0" indent="0">
              <a:buNone/>
            </a:pPr>
            <a:r>
              <a:rPr lang="en-IE" sz="2000" dirty="0" smtClean="0"/>
              <a:t>When </a:t>
            </a:r>
            <a:r>
              <a:rPr lang="en-IE" sz="2000" dirty="0"/>
              <a:t>cleaning lens surfaces, avoid touching the lens surface with anything (even </a:t>
            </a:r>
            <a:r>
              <a:rPr lang="en-IE" sz="2000" dirty="0" smtClean="0"/>
              <a:t>lens paper </a:t>
            </a:r>
            <a:r>
              <a:rPr lang="en-IE" sz="2000" dirty="0"/>
              <a:t>if possible</a:t>
            </a:r>
            <a:r>
              <a:rPr lang="en-IE" sz="2000" dirty="0" smtClean="0"/>
              <a:t>).</a:t>
            </a:r>
          </a:p>
          <a:p>
            <a:pPr marL="0" indent="0">
              <a:buNone/>
            </a:pPr>
            <a:endParaRPr lang="en-IE" sz="2000" dirty="0"/>
          </a:p>
          <a:p>
            <a:pPr marL="0" indent="0">
              <a:buNone/>
            </a:pPr>
            <a:r>
              <a:rPr lang="en-IE" sz="2000" dirty="0">
                <a:solidFill>
                  <a:srgbClr val="FF0000"/>
                </a:solidFill>
              </a:rPr>
              <a:t>IMPORTANT NOTE: </a:t>
            </a:r>
            <a:r>
              <a:rPr lang="en-IE" sz="2000" i="1" dirty="0">
                <a:solidFill>
                  <a:srgbClr val="FF0000"/>
                </a:solidFill>
              </a:rPr>
              <a:t>Never use </a:t>
            </a:r>
            <a:r>
              <a:rPr lang="en-IE" sz="2000" i="1" dirty="0" err="1">
                <a:solidFill>
                  <a:srgbClr val="FF0000"/>
                </a:solidFill>
              </a:rPr>
              <a:t>Kimwipes</a:t>
            </a:r>
            <a:r>
              <a:rPr lang="en-IE" sz="2000" i="1" dirty="0">
                <a:solidFill>
                  <a:srgbClr val="FF0000"/>
                </a:solidFill>
              </a:rPr>
              <a:t> or commercial facial tissue, </a:t>
            </a:r>
            <a:endParaRPr lang="en-IE" sz="2000" i="1" dirty="0" smtClean="0">
              <a:solidFill>
                <a:srgbClr val="FF0000"/>
              </a:solidFill>
            </a:endParaRPr>
          </a:p>
          <a:p>
            <a:pPr marL="0" indent="0">
              <a:buNone/>
            </a:pPr>
            <a:r>
              <a:rPr lang="en-IE" sz="2000" i="1" dirty="0" smtClean="0">
                <a:solidFill>
                  <a:srgbClr val="FF0000"/>
                </a:solidFill>
              </a:rPr>
              <a:t>because </a:t>
            </a:r>
            <a:r>
              <a:rPr lang="en-IE" sz="2000" i="1" dirty="0">
                <a:solidFill>
                  <a:srgbClr val="FF0000"/>
                </a:solidFill>
              </a:rPr>
              <a:t>they </a:t>
            </a:r>
            <a:r>
              <a:rPr lang="en-IE" sz="2000" i="1" dirty="0" smtClean="0">
                <a:solidFill>
                  <a:srgbClr val="FF0000"/>
                </a:solidFill>
              </a:rPr>
              <a:t>may contain </a:t>
            </a:r>
            <a:r>
              <a:rPr lang="en-IE" sz="2000" i="1" dirty="0">
                <a:solidFill>
                  <a:srgbClr val="FF0000"/>
                </a:solidFill>
              </a:rPr>
              <a:t>a filler that is part </a:t>
            </a:r>
            <a:endParaRPr lang="en-IE" sz="2000" i="1" dirty="0" smtClean="0">
              <a:solidFill>
                <a:srgbClr val="FF0000"/>
              </a:solidFill>
            </a:endParaRPr>
          </a:p>
          <a:p>
            <a:pPr marL="0" indent="0">
              <a:buNone/>
            </a:pPr>
            <a:r>
              <a:rPr lang="en-IE" sz="2000" i="1" dirty="0" smtClean="0">
                <a:solidFill>
                  <a:srgbClr val="FF0000"/>
                </a:solidFill>
              </a:rPr>
              <a:t>Silica material </a:t>
            </a:r>
            <a:r>
              <a:rPr lang="en-IE" sz="2000" i="1" dirty="0">
                <a:solidFill>
                  <a:srgbClr val="FF0000"/>
                </a:solidFill>
              </a:rPr>
              <a:t>(glass). One pass of a </a:t>
            </a:r>
            <a:r>
              <a:rPr lang="en-IE" sz="2000" i="1" dirty="0" smtClean="0">
                <a:solidFill>
                  <a:srgbClr val="FF0000"/>
                </a:solidFill>
              </a:rPr>
              <a:t>standard tissue could </a:t>
            </a:r>
          </a:p>
          <a:p>
            <a:pPr marL="0" indent="0">
              <a:buNone/>
            </a:pPr>
            <a:r>
              <a:rPr lang="en-IE" sz="2000" i="1" dirty="0" smtClean="0">
                <a:solidFill>
                  <a:srgbClr val="FF0000"/>
                </a:solidFill>
              </a:rPr>
              <a:t>ruin </a:t>
            </a:r>
            <a:r>
              <a:rPr lang="en-IE" sz="2000" i="1" dirty="0">
                <a:solidFill>
                  <a:srgbClr val="FF0000"/>
                </a:solidFill>
              </a:rPr>
              <a:t>an </a:t>
            </a:r>
            <a:r>
              <a:rPr lang="en-IE" sz="2000" i="1" dirty="0" smtClean="0">
                <a:solidFill>
                  <a:srgbClr val="FF0000"/>
                </a:solidFill>
              </a:rPr>
              <a:t>objective. Some objectives cost in order of €5K!</a:t>
            </a:r>
            <a:endParaRPr lang="en-IE" sz="2000" i="1" dirty="0">
              <a:solidFill>
                <a:srgbClr val="FF0000"/>
              </a:solidFill>
            </a:endParaRPr>
          </a:p>
          <a:p>
            <a:pPr marL="0" indent="0">
              <a:buNone/>
            </a:pPr>
            <a:endParaRPr lang="en-IE" sz="2000" dirty="0" smtClean="0"/>
          </a:p>
          <a:p>
            <a:pPr marL="0" indent="0">
              <a:buNone/>
            </a:pPr>
            <a:r>
              <a:rPr lang="en-IE" sz="2000" dirty="0" smtClean="0"/>
              <a:t>Remove </a:t>
            </a:r>
            <a:r>
              <a:rPr lang="en-IE" sz="2000" dirty="0"/>
              <a:t>dust by </a:t>
            </a:r>
            <a:r>
              <a:rPr lang="en-IE" sz="2000" dirty="0" smtClean="0"/>
              <a:t>using a hand blower. </a:t>
            </a:r>
            <a:r>
              <a:rPr lang="en-IE" sz="2000" i="1" dirty="0" smtClean="0">
                <a:solidFill>
                  <a:srgbClr val="FF0000"/>
                </a:solidFill>
              </a:rPr>
              <a:t>Don’t use compressed air blower.</a:t>
            </a:r>
          </a:p>
          <a:p>
            <a:pPr marL="0" indent="0">
              <a:buNone/>
            </a:pPr>
            <a:endParaRPr lang="en-IE" sz="2000" dirty="0" smtClean="0"/>
          </a:p>
          <a:p>
            <a:pPr marL="0" indent="0">
              <a:buNone/>
            </a:pPr>
            <a:r>
              <a:rPr lang="en-IE" sz="2000" dirty="0" smtClean="0"/>
              <a:t>Remove </a:t>
            </a:r>
            <a:r>
              <a:rPr lang="en-IE" sz="2000" dirty="0"/>
              <a:t>water-soluble contamination using distilled water </a:t>
            </a:r>
            <a:endParaRPr lang="en-IE" sz="2000" dirty="0" smtClean="0"/>
          </a:p>
          <a:p>
            <a:pPr marL="0" indent="0">
              <a:buNone/>
            </a:pPr>
            <a:r>
              <a:rPr lang="en-IE" sz="2000" dirty="0" smtClean="0"/>
              <a:t>with </a:t>
            </a:r>
            <a:r>
              <a:rPr lang="en-IE" sz="2000" dirty="0"/>
              <a:t>a small amount of lens cleaning </a:t>
            </a:r>
            <a:r>
              <a:rPr lang="en-IE" sz="2000" dirty="0" smtClean="0"/>
              <a:t>solution.</a:t>
            </a:r>
            <a:endParaRPr lang="en-IE" sz="2000" dirty="0"/>
          </a:p>
          <a:p>
            <a:pPr marL="0" indent="0">
              <a:buNone/>
            </a:pPr>
            <a:endParaRPr lang="en-IE" sz="2000" dirty="0"/>
          </a:p>
        </p:txBody>
      </p:sp>
      <p:sp>
        <p:nvSpPr>
          <p:cNvPr id="6" name="Title 1"/>
          <p:cNvSpPr>
            <a:spLocks noGrp="1"/>
          </p:cNvSpPr>
          <p:nvPr>
            <p:ph type="title"/>
          </p:nvPr>
        </p:nvSpPr>
        <p:spPr>
          <a:xfrm>
            <a:off x="0" y="-5570"/>
            <a:ext cx="9144000" cy="1058306"/>
          </a:xfrm>
        </p:spPr>
        <p:txBody>
          <a:bodyPr/>
          <a:lstStyle/>
          <a:p>
            <a:r>
              <a:rPr lang="en-IE" dirty="0" smtClean="0"/>
              <a:t>Lens Cleaning</a:t>
            </a:r>
            <a:endParaRPr lang="en-IE"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8539" y="4797152"/>
            <a:ext cx="2677957" cy="1950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9528" y="2204864"/>
            <a:ext cx="1616968" cy="2021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17802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Cleaning Oil</a:t>
            </a:r>
            <a:endParaRPr lang="en-IE" dirty="0"/>
          </a:p>
        </p:txBody>
      </p:sp>
      <p:sp>
        <p:nvSpPr>
          <p:cNvPr id="3" name="Content Placeholder 2"/>
          <p:cNvSpPr>
            <a:spLocks noGrp="1"/>
          </p:cNvSpPr>
          <p:nvPr>
            <p:ph idx="1"/>
          </p:nvPr>
        </p:nvSpPr>
        <p:spPr>
          <a:xfrm>
            <a:off x="-36512" y="1124744"/>
            <a:ext cx="9180512" cy="5733256"/>
          </a:xfrm>
        </p:spPr>
        <p:txBody>
          <a:bodyPr>
            <a:noAutofit/>
          </a:bodyPr>
          <a:lstStyle/>
          <a:p>
            <a:pPr marL="0" indent="0">
              <a:buNone/>
            </a:pPr>
            <a:r>
              <a:rPr lang="en-IE" sz="2000" dirty="0" smtClean="0"/>
              <a:t>Clean oil, other contaminants using proper </a:t>
            </a:r>
            <a:r>
              <a:rPr lang="en-IE" sz="2000" b="1" dirty="0" smtClean="0">
                <a:solidFill>
                  <a:srgbClr val="FF0000"/>
                </a:solidFill>
              </a:rPr>
              <a:t>optical </a:t>
            </a:r>
            <a:r>
              <a:rPr lang="en-IE" sz="2000" b="1" dirty="0">
                <a:solidFill>
                  <a:srgbClr val="FF0000"/>
                </a:solidFill>
              </a:rPr>
              <a:t>micro lens </a:t>
            </a:r>
            <a:r>
              <a:rPr lang="en-IE" sz="2000" b="1" dirty="0" smtClean="0">
                <a:solidFill>
                  <a:srgbClr val="FF0000"/>
                </a:solidFill>
              </a:rPr>
              <a:t>cleaner</a:t>
            </a:r>
            <a:r>
              <a:rPr lang="en-IE" sz="2000" dirty="0" smtClean="0"/>
              <a:t>.</a:t>
            </a:r>
          </a:p>
          <a:p>
            <a:pPr marL="0" indent="0">
              <a:buNone/>
            </a:pPr>
            <a:r>
              <a:rPr lang="en-IE" sz="2000" dirty="0" smtClean="0"/>
              <a:t>Pure Isopropanol , pure petroleum ether or Ted Pella Optical Lens Cleaner</a:t>
            </a:r>
          </a:p>
          <a:p>
            <a:pPr marL="0" indent="0">
              <a:buNone/>
            </a:pPr>
            <a:endParaRPr lang="en-IE" sz="2000" dirty="0" smtClean="0"/>
          </a:p>
          <a:p>
            <a:r>
              <a:rPr lang="en-IE" sz="2000" b="1" dirty="0"/>
              <a:t>Optical Cleaning Solution L</a:t>
            </a:r>
            <a:r>
              <a:rPr lang="en-IE" sz="2000" dirty="0"/>
              <a:t> (from Carl Zeiss®)</a:t>
            </a:r>
          </a:p>
          <a:p>
            <a:pPr marL="0" indent="0">
              <a:buNone/>
            </a:pPr>
            <a:r>
              <a:rPr lang="en-IE" sz="2000" dirty="0" smtClean="0"/>
              <a:t>	85</a:t>
            </a:r>
            <a:r>
              <a:rPr lang="en-IE" sz="2000" dirty="0"/>
              <a:t>% petroleum ether</a:t>
            </a:r>
          </a:p>
          <a:p>
            <a:pPr marL="0" indent="0">
              <a:buNone/>
            </a:pPr>
            <a:r>
              <a:rPr lang="en-IE" sz="2000" dirty="0" smtClean="0"/>
              <a:t>	15</a:t>
            </a:r>
            <a:r>
              <a:rPr lang="en-IE" sz="2000" dirty="0"/>
              <a:t>% isopropanol</a:t>
            </a:r>
          </a:p>
          <a:p>
            <a:pPr marL="0" indent="0">
              <a:buNone/>
            </a:pPr>
            <a:r>
              <a:rPr lang="en-IE" sz="2000" dirty="0" smtClean="0"/>
              <a:t>Remove </a:t>
            </a:r>
            <a:r>
              <a:rPr lang="en-IE" sz="2000" dirty="0"/>
              <a:t>most immersion oil by passing a high-quality lens tissue over the objective or condenser front element</a:t>
            </a:r>
            <a:r>
              <a:rPr lang="en-IE" sz="2000" dirty="0" smtClean="0"/>
              <a:t>.</a:t>
            </a:r>
          </a:p>
          <a:p>
            <a:pPr marL="0" indent="0">
              <a:buNone/>
            </a:pPr>
            <a:r>
              <a:rPr lang="en-IE" sz="2000" dirty="0" smtClean="0"/>
              <a:t>Do not leave oil on lens when finished imaging</a:t>
            </a:r>
          </a:p>
          <a:p>
            <a:pPr marL="0" indent="0">
              <a:buNone/>
            </a:pPr>
            <a:r>
              <a:rPr lang="en-IE" sz="2000" dirty="0" smtClean="0"/>
              <a:t>Wipe excess off when changing from objective to objective</a:t>
            </a:r>
          </a:p>
          <a:p>
            <a:pPr marL="0" indent="0">
              <a:buNone/>
            </a:pPr>
            <a:r>
              <a:rPr lang="en-IE" sz="2000" dirty="0" smtClean="0"/>
              <a:t>Be </a:t>
            </a:r>
            <a:r>
              <a:rPr lang="en-IE" sz="2000" b="1" dirty="0" smtClean="0">
                <a:solidFill>
                  <a:srgbClr val="FF0000"/>
                </a:solidFill>
              </a:rPr>
              <a:t>very </a:t>
            </a:r>
            <a:r>
              <a:rPr lang="en-IE" sz="2000" b="1" dirty="0" err="1" smtClean="0">
                <a:solidFill>
                  <a:srgbClr val="FF0000"/>
                </a:solidFill>
              </a:rPr>
              <a:t>very</a:t>
            </a:r>
            <a:r>
              <a:rPr lang="en-IE" sz="2000" b="1" dirty="0" smtClean="0">
                <a:solidFill>
                  <a:srgbClr val="FF0000"/>
                </a:solidFill>
              </a:rPr>
              <a:t> </a:t>
            </a:r>
            <a:r>
              <a:rPr lang="en-IE" sz="2000" dirty="0" smtClean="0"/>
              <a:t>careful – slow down. </a:t>
            </a:r>
            <a:endParaRPr lang="en-IE" sz="2000" dirty="0"/>
          </a:p>
          <a:p>
            <a:pPr marL="0" indent="0">
              <a:buNone/>
            </a:pPr>
            <a:r>
              <a:rPr lang="en-IE" sz="2000" dirty="0" smtClean="0"/>
              <a:t>Clean </a:t>
            </a:r>
            <a:r>
              <a:rPr lang="en-IE" sz="2000" dirty="0"/>
              <a:t>objective lenses by holding a piece of doubled lens paper over the </a:t>
            </a:r>
            <a:r>
              <a:rPr lang="en-IE" sz="2000" dirty="0" smtClean="0"/>
              <a:t>objective and </a:t>
            </a:r>
            <a:r>
              <a:rPr lang="en-IE" sz="2000" dirty="0"/>
              <a:t>placing a few drops of solvent on the paper. Draw the paper across the lens </a:t>
            </a:r>
            <a:r>
              <a:rPr lang="en-IE" sz="2000" dirty="0" smtClean="0"/>
              <a:t>surface so </a:t>
            </a:r>
            <a:r>
              <a:rPr lang="en-IE" sz="2000" dirty="0"/>
              <a:t>that the solvent flows rapidly in a circular pattern over the recessed lens </a:t>
            </a:r>
            <a:r>
              <a:rPr lang="en-IE" sz="2000" dirty="0" smtClean="0"/>
              <a:t>surface. Finish </a:t>
            </a:r>
            <a:r>
              <a:rPr lang="en-IE" sz="2000" dirty="0"/>
              <a:t>the stroke with a dry portion of the paper. </a:t>
            </a:r>
            <a:r>
              <a:rPr lang="en-IE" sz="2000" dirty="0" smtClean="0"/>
              <a:t>Repeat as necessary.</a:t>
            </a:r>
          </a:p>
          <a:p>
            <a:pPr marL="0" indent="0">
              <a:buNone/>
            </a:pPr>
            <a:r>
              <a:rPr lang="en-IE" sz="2000" i="1" dirty="0"/>
              <a:t>Avoid soaking a lens with solvent, to prevent damage to lens cements.</a:t>
            </a:r>
          </a:p>
          <a:p>
            <a:pPr marL="0" indent="0">
              <a:buNone/>
            </a:pPr>
            <a:endParaRPr lang="en-IE" sz="2000" dirty="0"/>
          </a:p>
          <a:p>
            <a:pPr marL="0" indent="0">
              <a:buNone/>
            </a:pPr>
            <a:endParaRPr lang="en-IE" sz="2000" dirty="0"/>
          </a:p>
          <a:p>
            <a:pPr marL="0" indent="0">
              <a:buNone/>
            </a:pPr>
            <a:endParaRPr lang="en-IE" sz="2000" dirty="0" smtClean="0"/>
          </a:p>
          <a:p>
            <a:pPr marL="0" indent="0">
              <a:buNone/>
            </a:pPr>
            <a:endParaRPr lang="en-IE" sz="2000" i="1" dirty="0"/>
          </a:p>
        </p:txBody>
      </p:sp>
    </p:spTree>
    <p:extLst>
      <p:ext uri="{BB962C8B-B14F-4D97-AF65-F5344CB8AC3E}">
        <p14:creationId xmlns:p14="http://schemas.microsoft.com/office/powerpoint/2010/main" val="1356719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96752"/>
            <a:ext cx="7242184" cy="5400600"/>
          </a:xfrm>
          <a:prstGeom prst="rect">
            <a:avLst/>
          </a:prstGeom>
        </p:spPr>
      </p:pic>
      <p:sp>
        <p:nvSpPr>
          <p:cNvPr id="8" name="Rounded Rectangle 7"/>
          <p:cNvSpPr/>
          <p:nvPr/>
        </p:nvSpPr>
        <p:spPr>
          <a:xfrm>
            <a:off x="6114792" y="5229200"/>
            <a:ext cx="1409536" cy="64118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200" dirty="0" smtClean="0">
                <a:solidFill>
                  <a:schemeClr val="tx1"/>
                </a:solidFill>
              </a:rPr>
              <a:t>Multiphoton</a:t>
            </a:r>
            <a:endParaRPr lang="en-IE" sz="1200" dirty="0">
              <a:solidFill>
                <a:schemeClr val="tx1"/>
              </a:solidFill>
            </a:endParaRPr>
          </a:p>
        </p:txBody>
      </p:sp>
      <p:sp>
        <p:nvSpPr>
          <p:cNvPr id="10" name="Rounded Rectangle 9"/>
          <p:cNvSpPr/>
          <p:nvPr/>
        </p:nvSpPr>
        <p:spPr>
          <a:xfrm>
            <a:off x="6114792" y="3255242"/>
            <a:ext cx="1409536" cy="64118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200" dirty="0" smtClean="0">
                <a:solidFill>
                  <a:schemeClr val="tx1"/>
                </a:solidFill>
              </a:rPr>
              <a:t>Incubated system</a:t>
            </a:r>
            <a:endParaRPr lang="en-IE" sz="1200" dirty="0">
              <a:solidFill>
                <a:schemeClr val="tx1"/>
              </a:solidFill>
            </a:endParaRPr>
          </a:p>
        </p:txBody>
      </p:sp>
      <p:sp>
        <p:nvSpPr>
          <p:cNvPr id="13" name="Rounded Rectangle 12"/>
          <p:cNvSpPr/>
          <p:nvPr/>
        </p:nvSpPr>
        <p:spPr>
          <a:xfrm>
            <a:off x="6084168" y="2492896"/>
            <a:ext cx="1409536" cy="64118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1200" dirty="0" err="1" smtClean="0">
                <a:solidFill>
                  <a:schemeClr val="tx1"/>
                </a:solidFill>
              </a:rPr>
              <a:t>brightfield</a:t>
            </a:r>
            <a:r>
              <a:rPr lang="en-IE" sz="1200" dirty="0" smtClean="0">
                <a:solidFill>
                  <a:schemeClr val="tx1"/>
                </a:solidFill>
              </a:rPr>
              <a:t> system </a:t>
            </a:r>
            <a:endParaRPr lang="en-IE" sz="1200" dirty="0">
              <a:solidFill>
                <a:schemeClr val="tx1"/>
              </a:solidFill>
            </a:endParaRPr>
          </a:p>
        </p:txBody>
      </p:sp>
      <p:sp>
        <p:nvSpPr>
          <p:cNvPr id="3" name="TextBox 2"/>
          <p:cNvSpPr txBox="1"/>
          <p:nvPr/>
        </p:nvSpPr>
        <p:spPr>
          <a:xfrm>
            <a:off x="243730" y="159036"/>
            <a:ext cx="7056784" cy="707886"/>
          </a:xfrm>
          <a:prstGeom prst="rect">
            <a:avLst/>
          </a:prstGeom>
          <a:noFill/>
        </p:spPr>
        <p:txBody>
          <a:bodyPr wrap="square" rtlCol="0">
            <a:spAutoFit/>
          </a:bodyPr>
          <a:lstStyle/>
          <a:p>
            <a:r>
              <a:rPr lang="en-IE" sz="4000" dirty="0" smtClean="0">
                <a:latin typeface="+mj-lt"/>
              </a:rPr>
              <a:t>Which system should I use?</a:t>
            </a:r>
            <a:endParaRPr lang="en-IE" sz="4000" dirty="0">
              <a:latin typeface="+mj-lt"/>
            </a:endParaRPr>
          </a:p>
        </p:txBody>
      </p:sp>
      <p:sp>
        <p:nvSpPr>
          <p:cNvPr id="2" name="TextBox 1"/>
          <p:cNvSpPr txBox="1"/>
          <p:nvPr/>
        </p:nvSpPr>
        <p:spPr>
          <a:xfrm>
            <a:off x="7511851" y="1504702"/>
            <a:ext cx="1524645" cy="646331"/>
          </a:xfrm>
          <a:prstGeom prst="rect">
            <a:avLst/>
          </a:prstGeom>
          <a:noFill/>
        </p:spPr>
        <p:txBody>
          <a:bodyPr wrap="square" rtlCol="0">
            <a:spAutoFit/>
          </a:bodyPr>
          <a:lstStyle/>
          <a:p>
            <a:r>
              <a:rPr lang="en-IE" dirty="0" smtClean="0"/>
              <a:t>Spinning disk </a:t>
            </a:r>
          </a:p>
          <a:p>
            <a:r>
              <a:rPr lang="en-IE" dirty="0" smtClean="0"/>
              <a:t>Thin samples</a:t>
            </a:r>
            <a:endParaRPr lang="en-IE" dirty="0"/>
          </a:p>
        </p:txBody>
      </p:sp>
    </p:spTree>
    <p:extLst>
      <p:ext uri="{BB962C8B-B14F-4D97-AF65-F5344CB8AC3E}">
        <p14:creationId xmlns:p14="http://schemas.microsoft.com/office/powerpoint/2010/main" val="36738282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24" y="0"/>
            <a:ext cx="9126975" cy="1052736"/>
          </a:xfrm>
        </p:spPr>
        <p:txBody>
          <a:bodyPr/>
          <a:lstStyle/>
          <a:p>
            <a:r>
              <a:rPr lang="en-IE" dirty="0" smtClean="0"/>
              <a:t>Cleaning lenses</a:t>
            </a:r>
            <a:endParaRPr lang="en-IE" dirty="0"/>
          </a:p>
        </p:txBody>
      </p:sp>
      <p:sp>
        <p:nvSpPr>
          <p:cNvPr id="3" name="Content Placeholder 2"/>
          <p:cNvSpPr>
            <a:spLocks noGrp="1"/>
          </p:cNvSpPr>
          <p:nvPr>
            <p:ph idx="1"/>
          </p:nvPr>
        </p:nvSpPr>
        <p:spPr>
          <a:xfrm>
            <a:off x="-36512" y="1124744"/>
            <a:ext cx="9180512" cy="5733256"/>
          </a:xfrm>
        </p:spPr>
        <p:txBody>
          <a:bodyPr>
            <a:normAutofit/>
          </a:bodyPr>
          <a:lstStyle/>
          <a:p>
            <a:pPr marL="0" indent="0">
              <a:buNone/>
            </a:pPr>
            <a:r>
              <a:rPr lang="en-IE" dirty="0"/>
              <a:t>To clean recessed front elements of dry objective lenses or to remove stubborn dirt, use a </a:t>
            </a:r>
            <a:r>
              <a:rPr lang="en-IE" i="1" dirty="0">
                <a:solidFill>
                  <a:srgbClr val="FF0000"/>
                </a:solidFill>
              </a:rPr>
              <a:t>cotton-tipped applicator</a:t>
            </a:r>
            <a:r>
              <a:rPr lang="en-IE" dirty="0"/>
              <a:t> that has been soaked in cleaning solution and then shaken to remove excess fluid. Rotate the cotton tip over the lens surface to clean.</a:t>
            </a:r>
          </a:p>
          <a:p>
            <a:pPr marL="0" indent="0">
              <a:buNone/>
            </a:pPr>
            <a:r>
              <a:rPr lang="en-IE" dirty="0"/>
              <a:t>Again, first use the optical lens cleaner solution to remove the oil from the surface.</a:t>
            </a:r>
          </a:p>
          <a:p>
            <a:pPr marL="0" indent="0">
              <a:buNone/>
            </a:pPr>
            <a:r>
              <a:rPr lang="en-IE" dirty="0"/>
              <a:t>Use a detergent solution or ethanol to clean the surfaces of the eyepiece lenses.</a:t>
            </a:r>
          </a:p>
          <a:p>
            <a:pPr marL="0" indent="0">
              <a:buNone/>
            </a:pPr>
            <a:r>
              <a:rPr lang="en-IE" i="1" dirty="0"/>
              <a:t>Do not use xylene as it may solubilize enamel surfaces</a:t>
            </a:r>
            <a:endParaRPr lang="en-IE" dirty="0"/>
          </a:p>
        </p:txBody>
      </p:sp>
    </p:spTree>
    <p:extLst>
      <p:ext uri="{BB962C8B-B14F-4D97-AF65-F5344CB8AC3E}">
        <p14:creationId xmlns:p14="http://schemas.microsoft.com/office/powerpoint/2010/main" val="6495362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4" y="0"/>
            <a:ext cx="9127085" cy="1052736"/>
          </a:xfrm>
        </p:spPr>
        <p:txBody>
          <a:bodyPr/>
          <a:lstStyle/>
          <a:p>
            <a:r>
              <a:rPr lang="en-IE" dirty="0" smtClean="0"/>
              <a:t>Cleaning lenses</a:t>
            </a:r>
            <a:endParaRPr lang="en-IE" dirty="0"/>
          </a:p>
        </p:txBody>
      </p:sp>
      <p:sp>
        <p:nvSpPr>
          <p:cNvPr id="3" name="Content Placeholder 2"/>
          <p:cNvSpPr>
            <a:spLocks noGrp="1"/>
          </p:cNvSpPr>
          <p:nvPr>
            <p:ph idx="1"/>
          </p:nvPr>
        </p:nvSpPr>
        <p:spPr>
          <a:xfrm>
            <a:off x="-18704" y="1124744"/>
            <a:ext cx="9162703" cy="5733256"/>
          </a:xfrm>
        </p:spPr>
        <p:txBody>
          <a:bodyPr/>
          <a:lstStyle/>
          <a:p>
            <a:pPr marL="0" indent="0">
              <a:buNone/>
            </a:pPr>
            <a:endParaRPr lang="en-IE" dirty="0" smtClean="0"/>
          </a:p>
          <a:p>
            <a:pPr marL="0" indent="0" algn="ctr">
              <a:buNone/>
            </a:pPr>
            <a:r>
              <a:rPr lang="en-IE" u="sng" dirty="0" smtClean="0">
                <a:solidFill>
                  <a:srgbClr val="FF0000"/>
                </a:solidFill>
              </a:rPr>
              <a:t>IMPORTANT </a:t>
            </a:r>
            <a:r>
              <a:rPr lang="en-IE" u="sng" dirty="0">
                <a:solidFill>
                  <a:srgbClr val="FF0000"/>
                </a:solidFill>
              </a:rPr>
              <a:t>NOTE: </a:t>
            </a:r>
            <a:r>
              <a:rPr lang="en-IE" i="1" dirty="0"/>
              <a:t>Do not </a:t>
            </a:r>
            <a:r>
              <a:rPr lang="en-IE" i="1" dirty="0" smtClean="0"/>
              <a:t>rub the surface of the lens. </a:t>
            </a:r>
            <a:r>
              <a:rPr lang="en-IE" i="1" dirty="0"/>
              <a:t>No area on the tissue should come in contact with the lens twice. This prevents dust and dirt removed from the lens from coming back and possibly scratching it. </a:t>
            </a:r>
            <a:endParaRPr lang="en-IE" i="1" dirty="0" smtClean="0"/>
          </a:p>
          <a:p>
            <a:pPr marL="0" indent="0" algn="ctr">
              <a:buNone/>
            </a:pPr>
            <a:endParaRPr lang="en-IE" i="1" dirty="0"/>
          </a:p>
          <a:p>
            <a:pPr marL="0" indent="0" algn="ctr">
              <a:buNone/>
            </a:pPr>
            <a:r>
              <a:rPr lang="en-IE" i="1" dirty="0" smtClean="0"/>
              <a:t>Wash hands – minimise oils/crud from fingers getting onto the lens surface.</a:t>
            </a:r>
            <a:endParaRPr lang="en-IE" i="1" dirty="0"/>
          </a:p>
          <a:p>
            <a:endParaRPr lang="en-IE" dirty="0"/>
          </a:p>
        </p:txBody>
      </p:sp>
    </p:spTree>
    <p:extLst>
      <p:ext uri="{BB962C8B-B14F-4D97-AF65-F5344CB8AC3E}">
        <p14:creationId xmlns:p14="http://schemas.microsoft.com/office/powerpoint/2010/main" val="4149725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Cleaning - Spiral motion</a:t>
            </a:r>
            <a:endParaRPr lang="en-IE"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628800"/>
            <a:ext cx="2085975"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5" y="3717032"/>
            <a:ext cx="2085975"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987824" y="2216686"/>
            <a:ext cx="5112568" cy="923330"/>
          </a:xfrm>
          <a:prstGeom prst="rect">
            <a:avLst/>
          </a:prstGeom>
        </p:spPr>
        <p:txBody>
          <a:bodyPr wrap="square">
            <a:spAutoFit/>
          </a:bodyPr>
          <a:lstStyle/>
          <a:p>
            <a:r>
              <a:rPr lang="en-IE" dirty="0"/>
              <a:t>Cleaning is achieved using a spiral motion from</a:t>
            </a:r>
          </a:p>
          <a:p>
            <a:r>
              <a:rPr lang="en-IE" dirty="0"/>
              <a:t>the </a:t>
            </a:r>
            <a:r>
              <a:rPr lang="en-IE" dirty="0" err="1"/>
              <a:t>center</a:t>
            </a:r>
            <a:r>
              <a:rPr lang="en-IE" dirty="0"/>
              <a:t> to the rim. Never wipe using zig-</a:t>
            </a:r>
            <a:r>
              <a:rPr lang="en-IE" dirty="0" err="1"/>
              <a:t>zag</a:t>
            </a:r>
            <a:endParaRPr lang="en-IE" dirty="0"/>
          </a:p>
          <a:p>
            <a:r>
              <a:rPr lang="en-IE" dirty="0"/>
              <a:t>movements as this will only spread the dirt.</a:t>
            </a:r>
          </a:p>
        </p:txBody>
      </p:sp>
      <p:pic>
        <p:nvPicPr>
          <p:cNvPr id="204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4108" y="3717032"/>
            <a:ext cx="1828800"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6206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 y="0"/>
            <a:ext cx="9180512" cy="1052736"/>
          </a:xfrm>
        </p:spPr>
        <p:txBody>
          <a:bodyPr/>
          <a:lstStyle/>
          <a:p>
            <a:r>
              <a:rPr lang="en-IE" dirty="0" smtClean="0"/>
              <a:t>Cleaning - To recap</a:t>
            </a:r>
            <a:endParaRPr lang="en-IE" dirty="0"/>
          </a:p>
        </p:txBody>
      </p:sp>
      <p:sp>
        <p:nvSpPr>
          <p:cNvPr id="3" name="Content Placeholder 2"/>
          <p:cNvSpPr>
            <a:spLocks noGrp="1"/>
          </p:cNvSpPr>
          <p:nvPr>
            <p:ph idx="1"/>
          </p:nvPr>
        </p:nvSpPr>
        <p:spPr>
          <a:xfrm>
            <a:off x="4446" y="1124744"/>
            <a:ext cx="9139554" cy="5733256"/>
          </a:xfrm>
        </p:spPr>
        <p:txBody>
          <a:bodyPr>
            <a:normAutofit fontScale="70000" lnSpcReduction="20000"/>
          </a:bodyPr>
          <a:lstStyle/>
          <a:p>
            <a:pPr marL="0" indent="0">
              <a:buNone/>
            </a:pPr>
            <a:r>
              <a:rPr lang="en-IE" b="1" dirty="0"/>
              <a:t>1. </a:t>
            </a:r>
            <a:r>
              <a:rPr lang="en-IE" dirty="0"/>
              <a:t>When starting to clean, don’t forget to use a dust </a:t>
            </a:r>
            <a:r>
              <a:rPr lang="en-IE" dirty="0" smtClean="0"/>
              <a:t>blower except </a:t>
            </a:r>
            <a:r>
              <a:rPr lang="en-IE" dirty="0"/>
              <a:t>when fluids (such as immersion oil) are to </a:t>
            </a:r>
            <a:r>
              <a:rPr lang="en-IE" dirty="0" smtClean="0"/>
              <a:t>be removed</a:t>
            </a:r>
            <a:r>
              <a:rPr lang="en-IE" dirty="0"/>
              <a:t>.</a:t>
            </a:r>
          </a:p>
          <a:p>
            <a:pPr marL="0" indent="0">
              <a:buNone/>
            </a:pPr>
            <a:r>
              <a:rPr lang="en-IE" b="1" dirty="0"/>
              <a:t>2. </a:t>
            </a:r>
            <a:r>
              <a:rPr lang="en-IE" dirty="0"/>
              <a:t>Never wipe lenses with dry swabs or tissue – this </a:t>
            </a:r>
            <a:r>
              <a:rPr lang="en-IE" dirty="0" smtClean="0"/>
              <a:t>causes scratches!</a:t>
            </a:r>
          </a:p>
          <a:p>
            <a:pPr marL="0" indent="0">
              <a:buNone/>
            </a:pPr>
            <a:r>
              <a:rPr lang="en-IE" b="1" dirty="0" smtClean="0"/>
              <a:t>3</a:t>
            </a:r>
            <a:r>
              <a:rPr lang="en-IE" b="1" dirty="0"/>
              <a:t>. </a:t>
            </a:r>
            <a:r>
              <a:rPr lang="en-IE" dirty="0"/>
              <a:t>Do not use abrasive materials e.g. leather wipes, dry </a:t>
            </a:r>
            <a:r>
              <a:rPr lang="en-IE" dirty="0" smtClean="0"/>
              <a:t>linen cloths </a:t>
            </a:r>
            <a:r>
              <a:rPr lang="en-IE" dirty="0"/>
              <a:t>or polystyrene </a:t>
            </a:r>
            <a:r>
              <a:rPr lang="en-IE" dirty="0" smtClean="0"/>
              <a:t>sticks.</a:t>
            </a:r>
            <a:endParaRPr lang="en-IE" dirty="0"/>
          </a:p>
          <a:p>
            <a:pPr marL="0" indent="0">
              <a:buNone/>
            </a:pPr>
            <a:r>
              <a:rPr lang="en-IE" b="1" dirty="0"/>
              <a:t>4. </a:t>
            </a:r>
            <a:r>
              <a:rPr lang="en-IE" dirty="0"/>
              <a:t>Do not apply any solvents before trying distilled </a:t>
            </a:r>
            <a:r>
              <a:rPr lang="en-IE" dirty="0" smtClean="0"/>
              <a:t>water (a </a:t>
            </a:r>
            <a:r>
              <a:rPr lang="en-IE" dirty="0"/>
              <a:t>film of distilled water can be generated by </a:t>
            </a:r>
            <a:r>
              <a:rPr lang="en-IE" dirty="0" smtClean="0"/>
              <a:t>breathing on </a:t>
            </a:r>
            <a:r>
              <a:rPr lang="en-IE" dirty="0"/>
              <a:t>the surface), except when </a:t>
            </a:r>
            <a:r>
              <a:rPr lang="en-IE" dirty="0" smtClean="0"/>
              <a:t>grease/oil </a:t>
            </a:r>
            <a:r>
              <a:rPr lang="en-IE" dirty="0"/>
              <a:t>is to be removed.</a:t>
            </a:r>
          </a:p>
          <a:p>
            <a:pPr marL="0" indent="0">
              <a:buNone/>
            </a:pPr>
            <a:r>
              <a:rPr lang="en-IE" b="1" dirty="0" smtClean="0"/>
              <a:t>5. </a:t>
            </a:r>
            <a:r>
              <a:rPr lang="en-IE" dirty="0"/>
              <a:t>Do not use any disposable cotton swabs ( e.g. </a:t>
            </a:r>
            <a:r>
              <a:rPr lang="en-IE" dirty="0" smtClean="0"/>
              <a:t>Q-</a:t>
            </a:r>
            <a:r>
              <a:rPr lang="en-IE" dirty="0" err="1" smtClean="0"/>
              <a:t>TipR</a:t>
            </a:r>
            <a:r>
              <a:rPr lang="en-IE" dirty="0" smtClean="0"/>
              <a:t>) instead </a:t>
            </a:r>
            <a:r>
              <a:rPr lang="en-IE" dirty="0"/>
              <a:t>of </a:t>
            </a:r>
            <a:r>
              <a:rPr lang="en-IE" dirty="0" smtClean="0"/>
              <a:t>cotton </a:t>
            </a:r>
            <a:r>
              <a:rPr lang="en-IE" dirty="0"/>
              <a:t>or ITW </a:t>
            </a:r>
            <a:r>
              <a:rPr lang="en-IE" dirty="0" err="1" smtClean="0"/>
              <a:t>Texwipe</a:t>
            </a:r>
            <a:r>
              <a:rPr lang="en-IE" dirty="0"/>
              <a:t> </a:t>
            </a:r>
            <a:r>
              <a:rPr lang="en-IE" dirty="0" err="1" smtClean="0"/>
              <a:t>CleanTipsR</a:t>
            </a:r>
            <a:r>
              <a:rPr lang="en-IE" dirty="0" smtClean="0"/>
              <a:t> </a:t>
            </a:r>
            <a:r>
              <a:rPr lang="en-IE" dirty="0"/>
              <a:t>swabs, as the former are not free </a:t>
            </a:r>
            <a:r>
              <a:rPr lang="en-IE" dirty="0" smtClean="0"/>
              <a:t>from contamination</a:t>
            </a:r>
            <a:r>
              <a:rPr lang="en-IE" dirty="0"/>
              <a:t>.</a:t>
            </a:r>
          </a:p>
          <a:p>
            <a:pPr marL="0" indent="0">
              <a:buNone/>
            </a:pPr>
            <a:r>
              <a:rPr lang="en-IE" b="1" dirty="0" smtClean="0"/>
              <a:t>6. </a:t>
            </a:r>
            <a:r>
              <a:rPr lang="en-IE" dirty="0" smtClean="0"/>
              <a:t>Do </a:t>
            </a:r>
            <a:r>
              <a:rPr lang="en-IE" dirty="0"/>
              <a:t>not use any of the optical spray cans </a:t>
            </a:r>
            <a:r>
              <a:rPr lang="en-IE" dirty="0" smtClean="0"/>
              <a:t>containing pressurized </a:t>
            </a:r>
            <a:r>
              <a:rPr lang="en-IE" dirty="0"/>
              <a:t>liquid air. The pressurized air from </a:t>
            </a:r>
            <a:r>
              <a:rPr lang="en-IE" dirty="0" smtClean="0"/>
              <a:t>these sprays </a:t>
            </a:r>
            <a:r>
              <a:rPr lang="en-IE" dirty="0"/>
              <a:t>leaves a slight, but difficult to remove, residue.</a:t>
            </a:r>
          </a:p>
          <a:p>
            <a:pPr marL="0" indent="0">
              <a:buNone/>
            </a:pPr>
            <a:r>
              <a:rPr lang="en-IE" b="1" dirty="0" smtClean="0"/>
              <a:t>7. </a:t>
            </a:r>
            <a:r>
              <a:rPr lang="en-IE" dirty="0"/>
              <a:t>Never use acids or ammonia to clean objective front lenses.</a:t>
            </a:r>
          </a:p>
          <a:p>
            <a:pPr marL="0" indent="0">
              <a:buNone/>
            </a:pPr>
            <a:r>
              <a:rPr lang="en-IE" b="1" dirty="0" smtClean="0"/>
              <a:t>8. </a:t>
            </a:r>
            <a:r>
              <a:rPr lang="en-IE" dirty="0"/>
              <a:t>Never try to clean the internal optical surfaces, </a:t>
            </a:r>
            <a:r>
              <a:rPr lang="en-IE" dirty="0" smtClean="0"/>
              <a:t>cameras or </a:t>
            </a:r>
            <a:r>
              <a:rPr lang="en-IE" dirty="0"/>
              <a:t>adaptor optics.</a:t>
            </a:r>
          </a:p>
        </p:txBody>
      </p:sp>
    </p:spTree>
    <p:extLst>
      <p:ext uri="{BB962C8B-B14F-4D97-AF65-F5344CB8AC3E}">
        <p14:creationId xmlns:p14="http://schemas.microsoft.com/office/powerpoint/2010/main" val="14657546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Preparation of </a:t>
            </a:r>
            <a:r>
              <a:rPr lang="en-IE" dirty="0"/>
              <a:t>S</a:t>
            </a:r>
            <a:r>
              <a:rPr lang="en-IE" dirty="0" smtClean="0"/>
              <a:t>lides</a:t>
            </a:r>
            <a:endParaRPr lang="en-IE" dirty="0"/>
          </a:p>
        </p:txBody>
      </p:sp>
      <p:sp>
        <p:nvSpPr>
          <p:cNvPr id="3" name="Content Placeholder 2"/>
          <p:cNvSpPr>
            <a:spLocks noGrp="1"/>
          </p:cNvSpPr>
          <p:nvPr>
            <p:ph idx="1"/>
          </p:nvPr>
        </p:nvSpPr>
        <p:spPr>
          <a:xfrm>
            <a:off x="0" y="1052736"/>
            <a:ext cx="9144000" cy="5805264"/>
          </a:xfrm>
        </p:spPr>
        <p:txBody>
          <a:bodyPr>
            <a:normAutofit/>
          </a:bodyPr>
          <a:lstStyle/>
          <a:p>
            <a:r>
              <a:rPr lang="en-IE" dirty="0"/>
              <a:t>Be careful with any mounting media – make sure its set, do not get onto </a:t>
            </a:r>
            <a:r>
              <a:rPr lang="en-IE" dirty="0" smtClean="0"/>
              <a:t>objectives, or use too soon</a:t>
            </a:r>
          </a:p>
          <a:p>
            <a:r>
              <a:rPr lang="en-IE" dirty="0" smtClean="0"/>
              <a:t>Make sure sealer (nail varnish) for cover slips has set before using the microscope</a:t>
            </a:r>
          </a:p>
          <a:p>
            <a:r>
              <a:rPr lang="en-IE" dirty="0" smtClean="0"/>
              <a:t>Image in good time – don’t leave the slides too long. Store in fridge. Keep away from room light. (for </a:t>
            </a:r>
            <a:r>
              <a:rPr lang="en-IE" dirty="0" err="1" smtClean="0"/>
              <a:t>immunohistochemical</a:t>
            </a:r>
            <a:r>
              <a:rPr lang="en-IE" dirty="0" smtClean="0"/>
              <a:t> stains)</a:t>
            </a:r>
          </a:p>
          <a:p>
            <a:pPr marL="0" indent="0">
              <a:buNone/>
            </a:pPr>
            <a:endParaRPr lang="en-IE" dirty="0" smtClean="0"/>
          </a:p>
          <a:p>
            <a:endParaRPr lang="en-IE" dirty="0"/>
          </a:p>
          <a:p>
            <a:endParaRPr lang="en-IE" dirty="0"/>
          </a:p>
        </p:txBody>
      </p:sp>
    </p:spTree>
    <p:extLst>
      <p:ext uri="{BB962C8B-B14F-4D97-AF65-F5344CB8AC3E}">
        <p14:creationId xmlns:p14="http://schemas.microsoft.com/office/powerpoint/2010/main" val="22272794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IE" dirty="0" smtClean="0"/>
              <a:t>Pitfalls in microscopy</a:t>
            </a:r>
            <a:endParaRPr lang="en-IE" dirty="0"/>
          </a:p>
        </p:txBody>
      </p:sp>
      <p:sp>
        <p:nvSpPr>
          <p:cNvPr id="3" name="Content Placeholder 2"/>
          <p:cNvSpPr>
            <a:spLocks noGrp="1"/>
          </p:cNvSpPr>
          <p:nvPr>
            <p:ph idx="1"/>
          </p:nvPr>
        </p:nvSpPr>
        <p:spPr/>
        <p:txBody>
          <a:bodyPr>
            <a:normAutofit lnSpcReduction="10000"/>
          </a:bodyPr>
          <a:lstStyle/>
          <a:p>
            <a:r>
              <a:rPr lang="en-IE" dirty="0" smtClean="0"/>
              <a:t>Bleaching , NA, filters, aberration</a:t>
            </a:r>
          </a:p>
          <a:p>
            <a:r>
              <a:rPr lang="en-IE" dirty="0" smtClean="0"/>
              <a:t>Experimental setup </a:t>
            </a:r>
          </a:p>
          <a:p>
            <a:pPr lvl="1"/>
            <a:r>
              <a:rPr lang="en-IE" dirty="0" err="1" smtClean="0"/>
              <a:t>Fluorophore</a:t>
            </a:r>
            <a:r>
              <a:rPr lang="en-IE" dirty="0" smtClean="0"/>
              <a:t> cross talk</a:t>
            </a:r>
          </a:p>
          <a:p>
            <a:pPr lvl="1"/>
            <a:r>
              <a:rPr lang="en-IE" dirty="0" err="1" smtClean="0"/>
              <a:t>Fluorophore</a:t>
            </a:r>
            <a:r>
              <a:rPr lang="en-IE" dirty="0" smtClean="0"/>
              <a:t> saturation</a:t>
            </a:r>
          </a:p>
          <a:p>
            <a:pPr lvl="1"/>
            <a:r>
              <a:rPr lang="en-IE" dirty="0"/>
              <a:t>Detector </a:t>
            </a:r>
            <a:r>
              <a:rPr lang="en-IE" dirty="0" smtClean="0"/>
              <a:t>saturation</a:t>
            </a:r>
          </a:p>
          <a:p>
            <a:r>
              <a:rPr lang="en-IE" dirty="0" smtClean="0"/>
              <a:t>Image acquisition</a:t>
            </a:r>
          </a:p>
          <a:p>
            <a:pPr lvl="1"/>
            <a:r>
              <a:rPr lang="en-IE" dirty="0" smtClean="0"/>
              <a:t>Offset</a:t>
            </a:r>
          </a:p>
          <a:p>
            <a:pPr lvl="1"/>
            <a:r>
              <a:rPr lang="en-IE" dirty="0" smtClean="0"/>
              <a:t>Binning, under, over  sampling</a:t>
            </a:r>
          </a:p>
          <a:p>
            <a:r>
              <a:rPr lang="en-IE" dirty="0" smtClean="0"/>
              <a:t>Software resolution issues</a:t>
            </a:r>
            <a:endParaRPr lang="en-IE" dirty="0"/>
          </a:p>
        </p:txBody>
      </p:sp>
    </p:spTree>
    <p:extLst>
      <p:ext uri="{BB962C8B-B14F-4D97-AF65-F5344CB8AC3E}">
        <p14:creationId xmlns:p14="http://schemas.microsoft.com/office/powerpoint/2010/main" val="18609897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5760"/>
            <a:ext cx="7643192" cy="782960"/>
          </a:xfrm>
        </p:spPr>
        <p:txBody>
          <a:bodyPr>
            <a:normAutofit fontScale="90000"/>
          </a:bodyPr>
          <a:lstStyle/>
          <a:p>
            <a:r>
              <a:rPr lang="en-IE" dirty="0" err="1" smtClean="0"/>
              <a:t>Fluorophore</a:t>
            </a:r>
            <a:r>
              <a:rPr lang="en-IE" dirty="0" smtClean="0"/>
              <a:t> fading, bleaching, quenching</a:t>
            </a:r>
            <a:endParaRPr lang="en-IE" dirty="0"/>
          </a:p>
        </p:txBody>
      </p:sp>
      <p:sp>
        <p:nvSpPr>
          <p:cNvPr id="5" name="Content Placeholder 4"/>
          <p:cNvSpPr>
            <a:spLocks noGrp="1"/>
          </p:cNvSpPr>
          <p:nvPr>
            <p:ph idx="1"/>
          </p:nvPr>
        </p:nvSpPr>
        <p:spPr>
          <a:xfrm>
            <a:off x="16970" y="1124744"/>
            <a:ext cx="4122982" cy="4968552"/>
          </a:xfrm>
        </p:spPr>
        <p:txBody>
          <a:bodyPr>
            <a:normAutofit fontScale="62500" lnSpcReduction="20000"/>
          </a:bodyPr>
          <a:lstStyle/>
          <a:p>
            <a:r>
              <a:rPr lang="en-IE" dirty="0" smtClean="0"/>
              <a:t>Reduction of fluorescence intensity</a:t>
            </a:r>
          </a:p>
          <a:p>
            <a:r>
              <a:rPr lang="en-IE" dirty="0" smtClean="0"/>
              <a:t>All </a:t>
            </a:r>
            <a:r>
              <a:rPr lang="en-IE" dirty="0" err="1" smtClean="0"/>
              <a:t>fluorochromes</a:t>
            </a:r>
            <a:r>
              <a:rPr lang="en-IE" dirty="0"/>
              <a:t> </a:t>
            </a:r>
            <a:r>
              <a:rPr lang="en-IE" dirty="0" smtClean="0"/>
              <a:t>are </a:t>
            </a:r>
            <a:r>
              <a:rPr lang="en-IE" dirty="0"/>
              <a:t>subject to the process </a:t>
            </a:r>
            <a:r>
              <a:rPr lang="en-IE" dirty="0" smtClean="0"/>
              <a:t>of photo-bleaching</a:t>
            </a:r>
            <a:r>
              <a:rPr lang="en-IE" dirty="0"/>
              <a:t>, which is the </a:t>
            </a:r>
            <a:r>
              <a:rPr lang="en-IE" dirty="0" smtClean="0"/>
              <a:t>irreversible chemical destruction </a:t>
            </a:r>
            <a:r>
              <a:rPr lang="en-IE" dirty="0"/>
              <a:t>which takes place during excitation.</a:t>
            </a:r>
          </a:p>
          <a:p>
            <a:r>
              <a:rPr lang="en-IE" dirty="0"/>
              <a:t>Living cells, too, may be </a:t>
            </a:r>
            <a:r>
              <a:rPr lang="en-IE" dirty="0" smtClean="0"/>
              <a:t>damaged by </a:t>
            </a:r>
            <a:r>
              <a:rPr lang="en-IE" dirty="0"/>
              <a:t>the intense light. </a:t>
            </a:r>
            <a:endParaRPr lang="en-IE" dirty="0" smtClean="0"/>
          </a:p>
          <a:p>
            <a:r>
              <a:rPr lang="en-IE" b="1" u="sng" dirty="0" smtClean="0"/>
              <a:t>Very important</a:t>
            </a:r>
            <a:r>
              <a:rPr lang="en-IE" dirty="0" smtClean="0"/>
              <a:t>: restrict </a:t>
            </a:r>
            <a:r>
              <a:rPr lang="en-IE" dirty="0"/>
              <a:t>the </a:t>
            </a:r>
            <a:r>
              <a:rPr lang="en-IE" dirty="0" smtClean="0"/>
              <a:t>excitation brightness </a:t>
            </a:r>
            <a:r>
              <a:rPr lang="en-IE" dirty="0"/>
              <a:t>and duration to the </a:t>
            </a:r>
            <a:r>
              <a:rPr lang="en-IE" dirty="0" smtClean="0"/>
              <a:t>exact amount </a:t>
            </a:r>
            <a:r>
              <a:rPr lang="en-IE" dirty="0"/>
              <a:t>needed</a:t>
            </a:r>
            <a:r>
              <a:rPr lang="en-IE" dirty="0" smtClean="0"/>
              <a:t>.</a:t>
            </a:r>
          </a:p>
          <a:p>
            <a:pPr marL="0" indent="0">
              <a:buNone/>
            </a:pPr>
            <a:endParaRPr lang="en-IE" dirty="0" smtClean="0"/>
          </a:p>
          <a:p>
            <a:pPr marL="0" indent="0">
              <a:buNone/>
            </a:pPr>
            <a:r>
              <a:rPr lang="en-IE" dirty="0" smtClean="0"/>
              <a:t>Note: </a:t>
            </a:r>
          </a:p>
          <a:p>
            <a:r>
              <a:rPr lang="en-IE" dirty="0" smtClean="0"/>
              <a:t>Modify light with neutral density </a:t>
            </a:r>
            <a:r>
              <a:rPr lang="en-IE" dirty="0"/>
              <a:t>filters or a motorised attenuator.</a:t>
            </a:r>
          </a:p>
          <a:p>
            <a:r>
              <a:rPr lang="en-IE" dirty="0"/>
              <a:t>When the light is not needed for </a:t>
            </a:r>
            <a:r>
              <a:rPr lang="en-IE" dirty="0" smtClean="0"/>
              <a:t>excitation, close shutter.</a:t>
            </a:r>
            <a:endParaRPr lang="en-IE"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0127" y="1241782"/>
            <a:ext cx="3932237" cy="2593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0127" y="3803650"/>
            <a:ext cx="3932237" cy="305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331640" y="6093296"/>
            <a:ext cx="716863" cy="369332"/>
          </a:xfrm>
          <a:prstGeom prst="rect">
            <a:avLst/>
          </a:prstGeom>
          <a:noFill/>
        </p:spPr>
        <p:txBody>
          <a:bodyPr wrap="none" rtlCol="0">
            <a:spAutoFit/>
          </a:bodyPr>
          <a:lstStyle/>
          <a:p>
            <a:r>
              <a:rPr lang="en-IE" dirty="0" smtClean="0"/>
              <a:t>TIME </a:t>
            </a:r>
            <a:endParaRPr lang="en-IE" dirty="0"/>
          </a:p>
        </p:txBody>
      </p:sp>
      <p:cxnSp>
        <p:nvCxnSpPr>
          <p:cNvPr id="6" name="Straight Arrow Connector 5"/>
          <p:cNvCxnSpPr/>
          <p:nvPr/>
        </p:nvCxnSpPr>
        <p:spPr>
          <a:xfrm>
            <a:off x="755576" y="6597352"/>
            <a:ext cx="324036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59535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47248"/>
          </a:xfrm>
        </p:spPr>
        <p:txBody>
          <a:bodyPr/>
          <a:lstStyle/>
          <a:p>
            <a:r>
              <a:rPr lang="en-IE" dirty="0" smtClean="0"/>
              <a:t>False Data Interpretation</a:t>
            </a:r>
            <a:endParaRPr lang="en-IE"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275035"/>
            <a:ext cx="2432050" cy="5394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187522" y="1334715"/>
            <a:ext cx="4744518" cy="4524315"/>
          </a:xfrm>
          <a:prstGeom prst="rect">
            <a:avLst/>
          </a:prstGeom>
          <a:noFill/>
        </p:spPr>
        <p:txBody>
          <a:bodyPr wrap="square" rtlCol="0">
            <a:spAutoFit/>
          </a:bodyPr>
          <a:lstStyle/>
          <a:p>
            <a:r>
              <a:rPr lang="en-IE" dirty="0" smtClean="0"/>
              <a:t>Mouse brain tissue slice </a:t>
            </a:r>
          </a:p>
          <a:p>
            <a:r>
              <a:rPr lang="en-IE" dirty="0" smtClean="0"/>
              <a:t>18 micron stack, 50 z-sections, 0.33 micron step</a:t>
            </a:r>
          </a:p>
          <a:p>
            <a:r>
              <a:rPr lang="en-IE" dirty="0" smtClean="0"/>
              <a:t>40x 1.2NA</a:t>
            </a:r>
          </a:p>
          <a:p>
            <a:r>
              <a:rPr lang="en-IE" dirty="0" smtClean="0"/>
              <a:t>Blue </a:t>
            </a:r>
            <a:r>
              <a:rPr lang="en-IE" dirty="0" err="1" smtClean="0"/>
              <a:t>Dapi</a:t>
            </a:r>
            <a:r>
              <a:rPr lang="en-IE" dirty="0" smtClean="0"/>
              <a:t> nuclei</a:t>
            </a:r>
          </a:p>
          <a:p>
            <a:r>
              <a:rPr lang="en-IE" dirty="0" smtClean="0"/>
              <a:t>Green GFP dendrites</a:t>
            </a:r>
          </a:p>
          <a:p>
            <a:r>
              <a:rPr lang="en-IE" dirty="0" smtClean="0"/>
              <a:t>Red Cy3 </a:t>
            </a:r>
            <a:r>
              <a:rPr lang="en-IE" dirty="0" smtClean="0"/>
              <a:t>microtubule associated protein MAP2</a:t>
            </a:r>
            <a:endParaRPr lang="en-IE" dirty="0" smtClean="0"/>
          </a:p>
          <a:p>
            <a:endParaRPr lang="en-IE" dirty="0"/>
          </a:p>
          <a:p>
            <a:r>
              <a:rPr lang="en-IE" dirty="0" smtClean="0"/>
              <a:t>Image A: </a:t>
            </a:r>
            <a:r>
              <a:rPr lang="en-IE" dirty="0" err="1" smtClean="0"/>
              <a:t>xy</a:t>
            </a:r>
            <a:r>
              <a:rPr lang="en-IE" dirty="0" smtClean="0"/>
              <a:t> merge at top of stack</a:t>
            </a:r>
          </a:p>
          <a:p>
            <a:endParaRPr lang="en-IE" dirty="0" smtClean="0"/>
          </a:p>
          <a:p>
            <a:r>
              <a:rPr lang="en-IE" dirty="0" smtClean="0"/>
              <a:t>Image B: </a:t>
            </a:r>
            <a:r>
              <a:rPr lang="en-IE" dirty="0" err="1" smtClean="0"/>
              <a:t>xy</a:t>
            </a:r>
            <a:r>
              <a:rPr lang="en-IE" dirty="0" smtClean="0"/>
              <a:t> merge at middle of stack</a:t>
            </a:r>
          </a:p>
          <a:p>
            <a:endParaRPr lang="en-IE" dirty="0" smtClean="0"/>
          </a:p>
          <a:p>
            <a:r>
              <a:rPr lang="en-IE" dirty="0" smtClean="0"/>
              <a:t>Image C: </a:t>
            </a:r>
            <a:r>
              <a:rPr lang="en-IE" dirty="0" err="1" smtClean="0"/>
              <a:t>xz</a:t>
            </a:r>
            <a:r>
              <a:rPr lang="en-IE" dirty="0" smtClean="0"/>
              <a:t> slice through the stack</a:t>
            </a:r>
          </a:p>
          <a:p>
            <a:endParaRPr lang="en-IE" dirty="0"/>
          </a:p>
          <a:p>
            <a:r>
              <a:rPr lang="en-IE" dirty="0" smtClean="0"/>
              <a:t>GFP and DAPI extend through whole section </a:t>
            </a:r>
          </a:p>
          <a:p>
            <a:r>
              <a:rPr lang="en-IE" dirty="0" smtClean="0"/>
              <a:t>Cy3 is restricted to top and bottom z sections</a:t>
            </a:r>
          </a:p>
          <a:p>
            <a:r>
              <a:rPr lang="en-IE" dirty="0" err="1" smtClean="0"/>
              <a:t>Concl</a:t>
            </a:r>
            <a:r>
              <a:rPr lang="en-IE" dirty="0" smtClean="0"/>
              <a:t>: Incomplete penetration of antibody</a:t>
            </a:r>
          </a:p>
        </p:txBody>
      </p:sp>
    </p:spTree>
    <p:extLst>
      <p:ext uri="{BB962C8B-B14F-4D97-AF65-F5344CB8AC3E}">
        <p14:creationId xmlns:p14="http://schemas.microsoft.com/office/powerpoint/2010/main" val="202705546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05"/>
            <a:ext cx="9144000" cy="1143000"/>
          </a:xfrm>
        </p:spPr>
        <p:txBody>
          <a:bodyPr/>
          <a:lstStyle/>
          <a:p>
            <a:r>
              <a:rPr lang="en-IE" dirty="0" smtClean="0"/>
              <a:t>NA determines resolution</a:t>
            </a:r>
            <a:endParaRPr lang="en-IE" dirty="0"/>
          </a:p>
        </p:txBody>
      </p:sp>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827584" y="1433413"/>
            <a:ext cx="6770116" cy="399117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648912" y="5517232"/>
            <a:ext cx="6371360" cy="646331"/>
          </a:xfrm>
          <a:prstGeom prst="rect">
            <a:avLst/>
          </a:prstGeom>
          <a:noFill/>
        </p:spPr>
        <p:txBody>
          <a:bodyPr wrap="none" rtlCol="0">
            <a:spAutoFit/>
          </a:bodyPr>
          <a:lstStyle/>
          <a:p>
            <a:r>
              <a:rPr lang="en-IE" dirty="0" smtClean="0"/>
              <a:t>Diatoms AB, CD</a:t>
            </a:r>
          </a:p>
          <a:p>
            <a:r>
              <a:rPr lang="en-IE" dirty="0" smtClean="0"/>
              <a:t>NA , </a:t>
            </a:r>
            <a:r>
              <a:rPr lang="en-IE" i="1" dirty="0" smtClean="0"/>
              <a:t>not</a:t>
            </a:r>
            <a:r>
              <a:rPr lang="en-IE" dirty="0" smtClean="0"/>
              <a:t> magnification determines the resolving power of the lens</a:t>
            </a:r>
            <a:endParaRPr lang="en-IE" dirty="0"/>
          </a:p>
        </p:txBody>
      </p:sp>
      <p:sp>
        <p:nvSpPr>
          <p:cNvPr id="5" name="TextBox 4"/>
          <p:cNvSpPr txBox="1"/>
          <p:nvPr/>
        </p:nvSpPr>
        <p:spPr>
          <a:xfrm>
            <a:off x="7668344" y="1951672"/>
            <a:ext cx="1321551" cy="1477328"/>
          </a:xfrm>
          <a:prstGeom prst="rect">
            <a:avLst/>
          </a:prstGeom>
          <a:noFill/>
        </p:spPr>
        <p:txBody>
          <a:bodyPr wrap="square" rtlCol="0">
            <a:spAutoFit/>
          </a:bodyPr>
          <a:lstStyle/>
          <a:p>
            <a:r>
              <a:rPr lang="en-IE" dirty="0" smtClean="0"/>
              <a:t>100x </a:t>
            </a:r>
            <a:r>
              <a:rPr lang="en-IE" dirty="0" err="1" smtClean="0"/>
              <a:t>UPlanApo</a:t>
            </a:r>
            <a:endParaRPr lang="en-IE" dirty="0" smtClean="0"/>
          </a:p>
          <a:p>
            <a:r>
              <a:rPr lang="en-IE" dirty="0" smtClean="0"/>
              <a:t>With adjustable NA</a:t>
            </a:r>
            <a:endParaRPr lang="en-IE" dirty="0"/>
          </a:p>
        </p:txBody>
      </p:sp>
    </p:spTree>
    <p:extLst>
      <p:ext uri="{BB962C8B-B14F-4D97-AF65-F5344CB8AC3E}">
        <p14:creationId xmlns:p14="http://schemas.microsoft.com/office/powerpoint/2010/main" val="34645086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0" y="-17144"/>
            <a:ext cx="9141109" cy="1069880"/>
          </a:xfrm>
        </p:spPr>
        <p:txBody>
          <a:bodyPr/>
          <a:lstStyle/>
          <a:p>
            <a:r>
              <a:rPr lang="en-IE" dirty="0" smtClean="0"/>
              <a:t>NA determines intensity</a:t>
            </a:r>
            <a:endParaRPr lang="en-IE" dirty="0"/>
          </a:p>
        </p:txBody>
      </p:sp>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23528" y="1196752"/>
            <a:ext cx="8229600" cy="4114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3491880" y="6265437"/>
            <a:ext cx="5328592" cy="584775"/>
          </a:xfrm>
          <a:prstGeom prst="rect">
            <a:avLst/>
          </a:prstGeom>
          <a:noFill/>
        </p:spPr>
        <p:txBody>
          <a:bodyPr wrap="square" rtlCol="0">
            <a:spAutoFit/>
          </a:bodyPr>
          <a:lstStyle/>
          <a:p>
            <a:r>
              <a:rPr lang="en-IE" sz="3200" dirty="0" smtClean="0"/>
              <a:t>Intensity proportional to (NA)</a:t>
            </a:r>
            <a:r>
              <a:rPr lang="en-IE" sz="3200" baseline="30000" dirty="0" smtClean="0"/>
              <a:t>4</a:t>
            </a:r>
            <a:endParaRPr lang="en-IE" sz="3200" baseline="30000" dirty="0"/>
          </a:p>
        </p:txBody>
      </p:sp>
      <p:sp>
        <p:nvSpPr>
          <p:cNvPr id="5" name="Rectangle 4"/>
          <p:cNvSpPr/>
          <p:nvPr/>
        </p:nvSpPr>
        <p:spPr>
          <a:xfrm>
            <a:off x="395536" y="5457314"/>
            <a:ext cx="3816424" cy="646331"/>
          </a:xfrm>
          <a:prstGeom prst="rect">
            <a:avLst/>
          </a:prstGeom>
        </p:spPr>
        <p:txBody>
          <a:bodyPr wrap="square">
            <a:spAutoFit/>
          </a:bodyPr>
          <a:lstStyle/>
          <a:p>
            <a:r>
              <a:rPr lang="en-GB" altLang="en-US" dirty="0">
                <a:latin typeface="Arial" charset="0"/>
                <a:ea typeface="msgothic" charset="0"/>
                <a:cs typeface="msgothic" charset="0"/>
              </a:rPr>
              <a:t>triple-</a:t>
            </a:r>
            <a:r>
              <a:rPr lang="en-GB" altLang="en-US" dirty="0" err="1">
                <a:latin typeface="Arial" charset="0"/>
                <a:ea typeface="msgothic" charset="0"/>
                <a:cs typeface="msgothic" charset="0"/>
              </a:rPr>
              <a:t>labeled</a:t>
            </a:r>
            <a:r>
              <a:rPr lang="en-GB" altLang="en-US" dirty="0">
                <a:latin typeface="Arial" charset="0"/>
                <a:ea typeface="msgothic" charset="0"/>
                <a:cs typeface="msgothic" charset="0"/>
              </a:rPr>
              <a:t> MDCK epithelial cell </a:t>
            </a:r>
            <a:r>
              <a:rPr lang="en-GB" altLang="en-US" dirty="0" smtClean="0">
                <a:latin typeface="Arial" charset="0"/>
                <a:ea typeface="msgothic" charset="0"/>
                <a:cs typeface="msgothic" charset="0"/>
              </a:rPr>
              <a:t>monolayer, 10x/0.25NA (Plan) </a:t>
            </a:r>
            <a:endParaRPr lang="en-IE" dirty="0"/>
          </a:p>
        </p:txBody>
      </p:sp>
      <p:sp>
        <p:nvSpPr>
          <p:cNvPr id="6" name="Rectangle 5"/>
          <p:cNvSpPr/>
          <p:nvPr/>
        </p:nvSpPr>
        <p:spPr>
          <a:xfrm>
            <a:off x="4605499" y="5457314"/>
            <a:ext cx="3566901" cy="646331"/>
          </a:xfrm>
          <a:prstGeom prst="rect">
            <a:avLst/>
          </a:prstGeom>
        </p:spPr>
        <p:txBody>
          <a:bodyPr wrap="square">
            <a:spAutoFit/>
          </a:bodyPr>
          <a:lstStyle/>
          <a:p>
            <a:r>
              <a:rPr lang="en-GB" altLang="en-US" dirty="0">
                <a:latin typeface="Arial" charset="0"/>
                <a:ea typeface="msgothic" charset="0"/>
                <a:cs typeface="msgothic" charset="0"/>
              </a:rPr>
              <a:t>10×/0.45 NA objective (C-</a:t>
            </a:r>
            <a:r>
              <a:rPr lang="en-GB" altLang="en-US" dirty="0" err="1">
                <a:latin typeface="Arial" charset="0"/>
                <a:ea typeface="msgothic" charset="0"/>
                <a:cs typeface="msgothic" charset="0"/>
              </a:rPr>
              <a:t>Apochromat</a:t>
            </a:r>
            <a:r>
              <a:rPr lang="en-GB" altLang="en-US" dirty="0">
                <a:latin typeface="Arial" charset="0"/>
                <a:ea typeface="msgothic" charset="0"/>
                <a:cs typeface="msgothic" charset="0"/>
              </a:rPr>
              <a:t>)</a:t>
            </a:r>
            <a:endParaRPr lang="en-IE" dirty="0"/>
          </a:p>
        </p:txBody>
      </p:sp>
    </p:spTree>
    <p:extLst>
      <p:ext uri="{BB962C8B-B14F-4D97-AF65-F5344CB8AC3E}">
        <p14:creationId xmlns:p14="http://schemas.microsoft.com/office/powerpoint/2010/main" val="40052943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1" y="17580"/>
            <a:ext cx="9028486" cy="1035156"/>
          </a:xfrm>
        </p:spPr>
        <p:txBody>
          <a:bodyPr/>
          <a:lstStyle/>
          <a:p>
            <a:r>
              <a:rPr lang="en-IE" dirty="0" err="1" smtClean="0"/>
              <a:t>Remedi</a:t>
            </a:r>
            <a:r>
              <a:rPr lang="en-IE" dirty="0" smtClean="0"/>
              <a:t> systems</a:t>
            </a:r>
            <a:endParaRPr lang="en-IE" dirty="0"/>
          </a:p>
        </p:txBody>
      </p:sp>
      <p:sp>
        <p:nvSpPr>
          <p:cNvPr id="3" name="Content Placeholder 2"/>
          <p:cNvSpPr>
            <a:spLocks noGrp="1"/>
          </p:cNvSpPr>
          <p:nvPr>
            <p:ph idx="1"/>
          </p:nvPr>
        </p:nvSpPr>
        <p:spPr/>
        <p:txBody>
          <a:bodyPr/>
          <a:lstStyle/>
          <a:p>
            <a:r>
              <a:rPr lang="en-IE" dirty="0" smtClean="0"/>
              <a:t>Upright fluorescence Microscope - </a:t>
            </a:r>
            <a:r>
              <a:rPr lang="en-IE" dirty="0" err="1" smtClean="0"/>
              <a:t>volocity</a:t>
            </a:r>
            <a:endParaRPr lang="en-IE" dirty="0" smtClean="0"/>
          </a:p>
          <a:p>
            <a:r>
              <a:rPr lang="en-IE" dirty="0" smtClean="0"/>
              <a:t>Inverted transmitted light microscope and fluorescence </a:t>
            </a:r>
          </a:p>
          <a:p>
            <a:r>
              <a:rPr lang="en-IE" dirty="0" smtClean="0"/>
              <a:t>Upright </a:t>
            </a:r>
            <a:r>
              <a:rPr lang="en-IE" dirty="0" err="1" smtClean="0"/>
              <a:t>brightfield</a:t>
            </a:r>
            <a:r>
              <a:rPr lang="en-IE" dirty="0" smtClean="0"/>
              <a:t> microscope </a:t>
            </a:r>
          </a:p>
          <a:p>
            <a:r>
              <a:rPr lang="en-IE" dirty="0" smtClean="0"/>
              <a:t>contact the CMI for any other imaging</a:t>
            </a:r>
          </a:p>
          <a:p>
            <a:r>
              <a:rPr lang="en-IE" dirty="0" smtClean="0">
                <a:hlinkClick r:id="rId2"/>
              </a:rPr>
              <a:t>www.imaging.nuigalway.ie</a:t>
            </a:r>
            <a:endParaRPr lang="en-IE" dirty="0" smtClean="0"/>
          </a:p>
          <a:p>
            <a:endParaRPr lang="en-IE" dirty="0"/>
          </a:p>
        </p:txBody>
      </p:sp>
    </p:spTree>
    <p:extLst>
      <p:ext uri="{BB962C8B-B14F-4D97-AF65-F5344CB8AC3E}">
        <p14:creationId xmlns:p14="http://schemas.microsoft.com/office/powerpoint/2010/main" val="808410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normAutofit fontScale="90000"/>
          </a:bodyPr>
          <a:lstStyle/>
          <a:p>
            <a:r>
              <a:rPr lang="en-IE" dirty="0" smtClean="0"/>
              <a:t>High resolution images are necessary for </a:t>
            </a:r>
            <a:r>
              <a:rPr lang="en-IE" dirty="0" err="1" smtClean="0"/>
              <a:t>colocalisation</a:t>
            </a:r>
            <a:r>
              <a:rPr lang="en-IE" dirty="0" smtClean="0"/>
              <a:t> studies</a:t>
            </a:r>
            <a:endParaRPr lang="en-IE" dirty="0"/>
          </a:p>
        </p:txBody>
      </p:sp>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59833" y="1412776"/>
            <a:ext cx="8426967" cy="307452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3563888" y="1518195"/>
            <a:ext cx="705642" cy="523220"/>
          </a:xfrm>
          <a:prstGeom prst="rect">
            <a:avLst/>
          </a:prstGeom>
          <a:noFill/>
        </p:spPr>
        <p:txBody>
          <a:bodyPr wrap="none" rtlCol="0">
            <a:spAutoFit/>
          </a:bodyPr>
          <a:lstStyle/>
          <a:p>
            <a:r>
              <a:rPr lang="en-IE" sz="2800" dirty="0" smtClean="0">
                <a:solidFill>
                  <a:schemeClr val="bg1"/>
                </a:solidFill>
              </a:rPr>
              <a:t>10x</a:t>
            </a:r>
            <a:endParaRPr lang="en-IE" sz="2800" dirty="0">
              <a:solidFill>
                <a:schemeClr val="bg1"/>
              </a:solidFill>
            </a:endParaRPr>
          </a:p>
        </p:txBody>
      </p:sp>
      <p:sp>
        <p:nvSpPr>
          <p:cNvPr id="5" name="Rectangle 4"/>
          <p:cNvSpPr/>
          <p:nvPr/>
        </p:nvSpPr>
        <p:spPr>
          <a:xfrm>
            <a:off x="4788024" y="4632811"/>
            <a:ext cx="3780255" cy="923330"/>
          </a:xfrm>
          <a:prstGeom prst="rect">
            <a:avLst/>
          </a:prstGeom>
        </p:spPr>
        <p:txBody>
          <a:bodyPr wrap="square">
            <a:spAutoFit/>
          </a:bodyPr>
          <a:lstStyle/>
          <a:p>
            <a:r>
              <a:rPr lang="en-IE" dirty="0"/>
              <a:t>MDCK cells were </a:t>
            </a:r>
            <a:r>
              <a:rPr lang="en-IE" dirty="0" err="1"/>
              <a:t>labeled</a:t>
            </a:r>
            <a:r>
              <a:rPr lang="en-IE" dirty="0"/>
              <a:t> for tubulin (green; Alexa Fluor 488) and </a:t>
            </a:r>
            <a:r>
              <a:rPr lang="en-IE" dirty="0" err="1"/>
              <a:t>cytokeratins</a:t>
            </a:r>
            <a:r>
              <a:rPr lang="en-IE" dirty="0"/>
              <a:t> (red; </a:t>
            </a:r>
            <a:r>
              <a:rPr lang="en-IE" dirty="0" err="1"/>
              <a:t>Rhodamine</a:t>
            </a:r>
            <a:r>
              <a:rPr lang="en-IE" dirty="0"/>
              <a:t> </a:t>
            </a:r>
            <a:r>
              <a:rPr lang="en-IE" dirty="0" smtClean="0"/>
              <a:t>Red-X)</a:t>
            </a:r>
            <a:endParaRPr lang="en-IE" dirty="0"/>
          </a:p>
        </p:txBody>
      </p:sp>
      <p:sp>
        <p:nvSpPr>
          <p:cNvPr id="6" name="TextBox 5"/>
          <p:cNvSpPr txBox="1"/>
          <p:nvPr/>
        </p:nvSpPr>
        <p:spPr>
          <a:xfrm>
            <a:off x="7679894" y="1518195"/>
            <a:ext cx="888385" cy="523220"/>
          </a:xfrm>
          <a:prstGeom prst="rect">
            <a:avLst/>
          </a:prstGeom>
          <a:noFill/>
        </p:spPr>
        <p:txBody>
          <a:bodyPr wrap="none" rtlCol="0">
            <a:spAutoFit/>
          </a:bodyPr>
          <a:lstStyle/>
          <a:p>
            <a:r>
              <a:rPr lang="en-IE" sz="2800" dirty="0" smtClean="0">
                <a:solidFill>
                  <a:schemeClr val="bg1"/>
                </a:solidFill>
              </a:rPr>
              <a:t>100x</a:t>
            </a:r>
            <a:endParaRPr lang="en-IE" sz="2800" dirty="0">
              <a:solidFill>
                <a:schemeClr val="bg1"/>
              </a:solidFill>
            </a:endParaRPr>
          </a:p>
        </p:txBody>
      </p:sp>
      <p:sp>
        <p:nvSpPr>
          <p:cNvPr id="7" name="TextBox 6"/>
          <p:cNvSpPr txBox="1"/>
          <p:nvPr/>
        </p:nvSpPr>
        <p:spPr>
          <a:xfrm>
            <a:off x="404512" y="4797974"/>
            <a:ext cx="2381421" cy="369332"/>
          </a:xfrm>
          <a:prstGeom prst="rect">
            <a:avLst/>
          </a:prstGeom>
          <a:noFill/>
        </p:spPr>
        <p:txBody>
          <a:bodyPr wrap="none" rtlCol="0">
            <a:spAutoFit/>
          </a:bodyPr>
          <a:lstStyle/>
          <a:p>
            <a:r>
              <a:rPr lang="en-IE" dirty="0" smtClean="0"/>
              <a:t>Is there </a:t>
            </a:r>
            <a:r>
              <a:rPr lang="en-IE" dirty="0" err="1" smtClean="0"/>
              <a:t>colocalisation</a:t>
            </a:r>
            <a:r>
              <a:rPr lang="en-IE" dirty="0" smtClean="0"/>
              <a:t> ?</a:t>
            </a:r>
            <a:endParaRPr lang="en-IE" dirty="0"/>
          </a:p>
        </p:txBody>
      </p:sp>
      <p:cxnSp>
        <p:nvCxnSpPr>
          <p:cNvPr id="9" name="Straight Arrow Connector 8"/>
          <p:cNvCxnSpPr/>
          <p:nvPr/>
        </p:nvCxnSpPr>
        <p:spPr>
          <a:xfrm flipV="1">
            <a:off x="1475656" y="3415998"/>
            <a:ext cx="1310277" cy="138115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04512" y="5805264"/>
            <a:ext cx="5999784" cy="923330"/>
          </a:xfrm>
          <a:prstGeom prst="rect">
            <a:avLst/>
          </a:prstGeom>
          <a:noFill/>
        </p:spPr>
        <p:txBody>
          <a:bodyPr wrap="none" rtlCol="0">
            <a:spAutoFit/>
          </a:bodyPr>
          <a:lstStyle/>
          <a:p>
            <a:r>
              <a:rPr lang="en-IE" dirty="0" smtClean="0"/>
              <a:t>High res image shows they are </a:t>
            </a:r>
          </a:p>
          <a:p>
            <a:r>
              <a:rPr lang="en-IE" dirty="0" smtClean="0"/>
              <a:t>Non overlapping cytoplasmic networks</a:t>
            </a:r>
          </a:p>
          <a:p>
            <a:r>
              <a:rPr lang="en-IE" dirty="0" smtClean="0"/>
              <a:t>Low res images can give false interpretation of </a:t>
            </a:r>
            <a:r>
              <a:rPr lang="en-IE" dirty="0" err="1" smtClean="0"/>
              <a:t>colocalisation</a:t>
            </a:r>
            <a:r>
              <a:rPr lang="en-IE" smtClean="0"/>
              <a:t>. </a:t>
            </a:r>
            <a:endParaRPr lang="en-IE" dirty="0"/>
          </a:p>
        </p:txBody>
      </p:sp>
    </p:spTree>
    <p:extLst>
      <p:ext uri="{BB962C8B-B14F-4D97-AF65-F5344CB8AC3E}">
        <p14:creationId xmlns:p14="http://schemas.microsoft.com/office/powerpoint/2010/main" val="20859695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9144000" cy="1143000"/>
          </a:xfrm>
        </p:spPr>
        <p:txBody>
          <a:bodyPr>
            <a:normAutofit fontScale="90000"/>
          </a:bodyPr>
          <a:lstStyle/>
          <a:p>
            <a:r>
              <a:rPr lang="en-IE" dirty="0" smtClean="0"/>
              <a:t>Emission filters must be selected to match your </a:t>
            </a:r>
            <a:r>
              <a:rPr lang="en-IE" dirty="0" err="1" smtClean="0"/>
              <a:t>fluorochrome</a:t>
            </a:r>
            <a:r>
              <a:rPr lang="en-IE" dirty="0" smtClean="0"/>
              <a:t> combination</a:t>
            </a:r>
            <a:endParaRPr lang="en-IE" dirty="0"/>
          </a:p>
        </p:txBody>
      </p:sp>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750404" y="1933204"/>
            <a:ext cx="7643192" cy="299159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p:cNvSpPr txBox="1"/>
          <p:nvPr/>
        </p:nvSpPr>
        <p:spPr>
          <a:xfrm>
            <a:off x="1359015" y="1187460"/>
            <a:ext cx="6116226" cy="369332"/>
          </a:xfrm>
          <a:prstGeom prst="rect">
            <a:avLst/>
          </a:prstGeom>
          <a:noFill/>
        </p:spPr>
        <p:txBody>
          <a:bodyPr wrap="none" rtlCol="0">
            <a:spAutoFit/>
          </a:bodyPr>
          <a:lstStyle/>
          <a:p>
            <a:r>
              <a:rPr lang="en-IE" dirty="0" smtClean="0"/>
              <a:t>Q: How many different fluorophores are present in this sample?</a:t>
            </a:r>
            <a:endParaRPr lang="en-IE" dirty="0"/>
          </a:p>
        </p:txBody>
      </p:sp>
      <p:sp>
        <p:nvSpPr>
          <p:cNvPr id="3" name="Rectangle 2"/>
          <p:cNvSpPr/>
          <p:nvPr/>
        </p:nvSpPr>
        <p:spPr>
          <a:xfrm>
            <a:off x="458970" y="1576913"/>
            <a:ext cx="5616624" cy="369332"/>
          </a:xfrm>
          <a:prstGeom prst="rect">
            <a:avLst/>
          </a:prstGeom>
        </p:spPr>
        <p:txBody>
          <a:bodyPr wrap="square">
            <a:spAutoFit/>
          </a:bodyPr>
          <a:lstStyle/>
          <a:p>
            <a:r>
              <a:rPr lang="en-IE" dirty="0"/>
              <a:t>543-nm excitation and an HFP 488/543 main </a:t>
            </a:r>
            <a:r>
              <a:rPr lang="en-IE" dirty="0" err="1"/>
              <a:t>beamsplitter</a:t>
            </a:r>
            <a:endParaRPr lang="en-IE" dirty="0"/>
          </a:p>
        </p:txBody>
      </p:sp>
      <p:sp>
        <p:nvSpPr>
          <p:cNvPr id="6" name="Rectangle 5"/>
          <p:cNvSpPr/>
          <p:nvPr/>
        </p:nvSpPr>
        <p:spPr>
          <a:xfrm>
            <a:off x="458970" y="5147900"/>
            <a:ext cx="2107693" cy="338554"/>
          </a:xfrm>
          <a:prstGeom prst="rect">
            <a:avLst/>
          </a:prstGeom>
        </p:spPr>
        <p:txBody>
          <a:bodyPr wrap="none">
            <a:spAutoFit/>
          </a:bodyPr>
          <a:lstStyle/>
          <a:p>
            <a:r>
              <a:rPr lang="en-GB" altLang="en-US" sz="1600" dirty="0">
                <a:ea typeface="msgothic" charset="0"/>
                <a:cs typeface="msgothic" charset="0"/>
              </a:rPr>
              <a:t>560-nm long-pass filter</a:t>
            </a:r>
            <a:endParaRPr lang="en-IE" sz="1600" dirty="0"/>
          </a:p>
        </p:txBody>
      </p:sp>
      <p:sp>
        <p:nvSpPr>
          <p:cNvPr id="7" name="Rectangle 6"/>
          <p:cNvSpPr/>
          <p:nvPr/>
        </p:nvSpPr>
        <p:spPr>
          <a:xfrm>
            <a:off x="458970" y="5567351"/>
            <a:ext cx="2531462" cy="830997"/>
          </a:xfrm>
          <a:prstGeom prst="rect">
            <a:avLst/>
          </a:prstGeom>
        </p:spPr>
        <p:txBody>
          <a:bodyPr wrap="square">
            <a:spAutoFit/>
          </a:bodyPr>
          <a:lstStyle/>
          <a:p>
            <a:r>
              <a:rPr lang="en-GB" altLang="en-US" sz="1600" dirty="0">
                <a:ea typeface="msgothic" charset="0"/>
                <a:cs typeface="msgothic" charset="0"/>
              </a:rPr>
              <a:t>Actin filaments, nuclei, and cell–cell junctions all appear red</a:t>
            </a:r>
            <a:endParaRPr lang="en-IE" sz="1600" dirty="0"/>
          </a:p>
        </p:txBody>
      </p:sp>
      <p:sp>
        <p:nvSpPr>
          <p:cNvPr id="8" name="Rectangle 7"/>
          <p:cNvSpPr/>
          <p:nvPr/>
        </p:nvSpPr>
        <p:spPr>
          <a:xfrm>
            <a:off x="3293512" y="5155583"/>
            <a:ext cx="2556975" cy="1323439"/>
          </a:xfrm>
          <a:prstGeom prst="rect">
            <a:avLst/>
          </a:prstGeom>
        </p:spPr>
        <p:txBody>
          <a:bodyPr wrap="square">
            <a:spAutoFit/>
          </a:bodyPr>
          <a:lstStyle/>
          <a:p>
            <a:r>
              <a:rPr lang="en-IE" sz="1600" dirty="0"/>
              <a:t>560–615 band-pass emission filter for the red channel and a 650-nm long-pass filter for the blue </a:t>
            </a:r>
            <a:r>
              <a:rPr lang="en-IE" sz="1600" dirty="0" smtClean="0"/>
              <a:t>channel sequential scan</a:t>
            </a:r>
            <a:endParaRPr lang="en-IE" sz="1600" dirty="0"/>
          </a:p>
        </p:txBody>
      </p:sp>
      <p:sp>
        <p:nvSpPr>
          <p:cNvPr id="9" name="Rectangle 8"/>
          <p:cNvSpPr/>
          <p:nvPr/>
        </p:nvSpPr>
        <p:spPr>
          <a:xfrm>
            <a:off x="5850486" y="4941169"/>
            <a:ext cx="3293514" cy="1815882"/>
          </a:xfrm>
          <a:prstGeom prst="rect">
            <a:avLst/>
          </a:prstGeom>
        </p:spPr>
        <p:txBody>
          <a:bodyPr wrap="square">
            <a:spAutoFit/>
          </a:bodyPr>
          <a:lstStyle/>
          <a:p>
            <a:r>
              <a:rPr lang="en-IE" sz="1600" dirty="0"/>
              <a:t>11-nm spectral bands across a total range of 552–723 </a:t>
            </a:r>
            <a:r>
              <a:rPr lang="en-IE" sz="1600" dirty="0" smtClean="0"/>
              <a:t>nm, lambda scan, spectral </a:t>
            </a:r>
            <a:r>
              <a:rPr lang="en-IE" sz="1600" dirty="0" err="1" smtClean="0"/>
              <a:t>unmixing</a:t>
            </a:r>
            <a:endParaRPr lang="en-IE" sz="1600" dirty="0" smtClean="0"/>
          </a:p>
          <a:p>
            <a:r>
              <a:rPr lang="en-GB" altLang="en-US" sz="1600" dirty="0" err="1">
                <a:ea typeface="msgothic" charset="0"/>
                <a:cs typeface="msgothic" charset="0"/>
              </a:rPr>
              <a:t>Tetramethyl</a:t>
            </a:r>
            <a:r>
              <a:rPr lang="en-GB" altLang="en-US" sz="1600" dirty="0">
                <a:ea typeface="msgothic" charset="0"/>
                <a:cs typeface="msgothic" charset="0"/>
              </a:rPr>
              <a:t> </a:t>
            </a:r>
            <a:r>
              <a:rPr lang="en-GB" altLang="en-US" sz="1600" dirty="0" err="1">
                <a:ea typeface="msgothic" charset="0"/>
                <a:cs typeface="msgothic" charset="0"/>
              </a:rPr>
              <a:t>Rhodamine</a:t>
            </a:r>
            <a:r>
              <a:rPr lang="en-GB" altLang="en-US" sz="1600" dirty="0">
                <a:ea typeface="msgothic" charset="0"/>
                <a:cs typeface="msgothic" charset="0"/>
              </a:rPr>
              <a:t> (TRITC; </a:t>
            </a:r>
            <a:r>
              <a:rPr lang="en-GB" altLang="en-US" sz="1600" dirty="0" err="1">
                <a:ea typeface="msgothic" charset="0"/>
                <a:cs typeface="msgothic" charset="0"/>
              </a:rPr>
              <a:t>labeling</a:t>
            </a:r>
            <a:r>
              <a:rPr lang="en-GB" altLang="en-US" sz="1600" dirty="0">
                <a:ea typeface="msgothic" charset="0"/>
                <a:cs typeface="msgothic" charset="0"/>
              </a:rPr>
              <a:t> actin), </a:t>
            </a:r>
            <a:r>
              <a:rPr lang="en-GB" altLang="en-US" sz="1600" dirty="0" err="1">
                <a:ea typeface="msgothic" charset="0"/>
                <a:cs typeface="msgothic" charset="0"/>
              </a:rPr>
              <a:t>Rhodamine</a:t>
            </a:r>
            <a:r>
              <a:rPr lang="en-GB" altLang="en-US" sz="1600" dirty="0">
                <a:ea typeface="msgothic" charset="0"/>
                <a:cs typeface="msgothic" charset="0"/>
              </a:rPr>
              <a:t> Red-X (</a:t>
            </a:r>
            <a:r>
              <a:rPr lang="en-GB" altLang="en-US" sz="1600" dirty="0" err="1">
                <a:ea typeface="msgothic" charset="0"/>
                <a:cs typeface="msgothic" charset="0"/>
              </a:rPr>
              <a:t>labeling</a:t>
            </a:r>
            <a:r>
              <a:rPr lang="en-GB" altLang="en-US" sz="1600" dirty="0">
                <a:ea typeface="msgothic" charset="0"/>
                <a:cs typeface="msgothic" charset="0"/>
              </a:rPr>
              <a:t> </a:t>
            </a:r>
            <a:r>
              <a:rPr lang="en-GB" altLang="en-US" sz="1600" dirty="0" smtClean="0">
                <a:ea typeface="msgothic" charset="0"/>
                <a:cs typeface="msgothic" charset="0"/>
              </a:rPr>
              <a:t>desmosomes-cell junctions), </a:t>
            </a:r>
            <a:r>
              <a:rPr lang="en-GB" altLang="en-US" sz="1600" dirty="0">
                <a:ea typeface="msgothic" charset="0"/>
                <a:cs typeface="msgothic" charset="0"/>
              </a:rPr>
              <a:t>and To-Pro3 (</a:t>
            </a:r>
            <a:r>
              <a:rPr lang="en-GB" altLang="en-US" sz="1600" dirty="0" err="1">
                <a:ea typeface="msgothic" charset="0"/>
                <a:cs typeface="msgothic" charset="0"/>
              </a:rPr>
              <a:t>labeling</a:t>
            </a:r>
            <a:r>
              <a:rPr lang="en-GB" altLang="en-US" sz="1600" dirty="0">
                <a:ea typeface="msgothic" charset="0"/>
                <a:cs typeface="msgothic" charset="0"/>
              </a:rPr>
              <a:t> nuclei)</a:t>
            </a:r>
            <a:endParaRPr lang="en-IE" sz="1600" dirty="0"/>
          </a:p>
        </p:txBody>
      </p:sp>
    </p:spTree>
    <p:extLst>
      <p:ext uri="{BB962C8B-B14F-4D97-AF65-F5344CB8AC3E}">
        <p14:creationId xmlns:p14="http://schemas.microsoft.com/office/powerpoint/2010/main" val="12398571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normAutofit fontScale="90000"/>
          </a:bodyPr>
          <a:lstStyle/>
          <a:p>
            <a:r>
              <a:rPr lang="en-IE" dirty="0" smtClean="0"/>
              <a:t>The effect of chromatic aberration on images.</a:t>
            </a:r>
            <a:endParaRPr lang="en-IE" dirty="0"/>
          </a:p>
        </p:txBody>
      </p:sp>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3563888" y="1166018"/>
            <a:ext cx="5549073" cy="45259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35496" y="1196752"/>
            <a:ext cx="3456384" cy="5078313"/>
          </a:xfrm>
          <a:prstGeom prst="rect">
            <a:avLst/>
          </a:prstGeom>
          <a:noFill/>
        </p:spPr>
        <p:txBody>
          <a:bodyPr wrap="square" rtlCol="0">
            <a:spAutoFit/>
          </a:bodyPr>
          <a:lstStyle/>
          <a:p>
            <a:r>
              <a:rPr lang="en-IE" dirty="0" smtClean="0"/>
              <a:t>0.1 micron </a:t>
            </a:r>
            <a:r>
              <a:rPr lang="en-IE" dirty="0" err="1" smtClean="0"/>
              <a:t>Tetraspeck</a:t>
            </a:r>
            <a:r>
              <a:rPr lang="en-IE" dirty="0" smtClean="0"/>
              <a:t> beads</a:t>
            </a:r>
          </a:p>
          <a:p>
            <a:r>
              <a:rPr lang="en-IE" dirty="0" smtClean="0"/>
              <a:t>A: 100x/1.35NA, </a:t>
            </a:r>
            <a:r>
              <a:rPr lang="en-IE" dirty="0" err="1" smtClean="0"/>
              <a:t>deltavision</a:t>
            </a:r>
            <a:r>
              <a:rPr lang="en-IE" dirty="0" smtClean="0"/>
              <a:t> image restoration, minimal lateral shift</a:t>
            </a:r>
          </a:p>
          <a:p>
            <a:r>
              <a:rPr lang="en-IE" dirty="0" smtClean="0"/>
              <a:t>B: Z axis – 600 nm shift, chromatic distortion</a:t>
            </a:r>
          </a:p>
          <a:p>
            <a:r>
              <a:rPr lang="en-IE" dirty="0" smtClean="0"/>
              <a:t>C,D corrective z-shift</a:t>
            </a:r>
          </a:p>
          <a:p>
            <a:endParaRPr lang="en-IE" dirty="0"/>
          </a:p>
          <a:p>
            <a:r>
              <a:rPr lang="en-IE" dirty="0" smtClean="0"/>
              <a:t>E: nuclear structures </a:t>
            </a:r>
            <a:r>
              <a:rPr lang="en-IE" dirty="0" err="1" smtClean="0"/>
              <a:t>alexafluor</a:t>
            </a:r>
            <a:r>
              <a:rPr lang="en-IE" dirty="0" smtClean="0"/>
              <a:t> green, </a:t>
            </a:r>
            <a:r>
              <a:rPr lang="en-IE" dirty="0" err="1" smtClean="0"/>
              <a:t>dapi</a:t>
            </a:r>
            <a:r>
              <a:rPr lang="en-IE" dirty="0" smtClean="0"/>
              <a:t>, blue, </a:t>
            </a:r>
            <a:r>
              <a:rPr lang="en-IE" dirty="0" err="1" smtClean="0"/>
              <a:t>xy</a:t>
            </a:r>
            <a:r>
              <a:rPr lang="en-IE" dirty="0" smtClean="0"/>
              <a:t> mostly superimposed</a:t>
            </a:r>
          </a:p>
          <a:p>
            <a:r>
              <a:rPr lang="en-IE" dirty="0" smtClean="0"/>
              <a:t>F: z </a:t>
            </a:r>
            <a:r>
              <a:rPr lang="en-IE" dirty="0" err="1" smtClean="0"/>
              <a:t>azis</a:t>
            </a:r>
            <a:r>
              <a:rPr lang="en-IE" dirty="0" smtClean="0"/>
              <a:t> not superimposed</a:t>
            </a:r>
          </a:p>
          <a:p>
            <a:r>
              <a:rPr lang="en-IE" dirty="0" smtClean="0"/>
              <a:t>G: correction applied as calculated for beads </a:t>
            </a:r>
          </a:p>
          <a:p>
            <a:endParaRPr lang="en-IE" dirty="0"/>
          </a:p>
          <a:p>
            <a:r>
              <a:rPr lang="en-IE" dirty="0" smtClean="0"/>
              <a:t>Chromatic aberrations can lead to incorrect conclusions.</a:t>
            </a:r>
          </a:p>
          <a:p>
            <a:endParaRPr lang="en-IE" dirty="0" smtClean="0"/>
          </a:p>
          <a:p>
            <a:endParaRPr lang="en-IE" dirty="0"/>
          </a:p>
        </p:txBody>
      </p:sp>
    </p:spTree>
    <p:extLst>
      <p:ext uri="{BB962C8B-B14F-4D97-AF65-F5344CB8AC3E}">
        <p14:creationId xmlns:p14="http://schemas.microsoft.com/office/powerpoint/2010/main" val="7504857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64" y="0"/>
            <a:ext cx="9173163" cy="1052736"/>
          </a:xfrm>
        </p:spPr>
        <p:txBody>
          <a:bodyPr>
            <a:normAutofit fontScale="90000"/>
          </a:bodyPr>
          <a:lstStyle/>
          <a:p>
            <a:r>
              <a:rPr lang="en-IE" dirty="0" smtClean="0"/>
              <a:t>The effect of spherical aberration on images</a:t>
            </a:r>
            <a:endParaRPr lang="en-IE" dirty="0"/>
          </a:p>
        </p:txBody>
      </p:sp>
      <p:pic>
        <p:nvPicPr>
          <p:cNvPr id="4" name="Content Placeholder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4355976" y="1268760"/>
            <a:ext cx="4517967" cy="45179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107504" y="1268760"/>
            <a:ext cx="4032448" cy="4247317"/>
          </a:xfrm>
          <a:prstGeom prst="rect">
            <a:avLst/>
          </a:prstGeom>
          <a:noFill/>
        </p:spPr>
        <p:txBody>
          <a:bodyPr wrap="square" rtlCol="0">
            <a:spAutoFit/>
          </a:bodyPr>
          <a:lstStyle/>
          <a:p>
            <a:r>
              <a:rPr lang="en-IE" dirty="0" smtClean="0"/>
              <a:t>Mitotic spindle of HeLa cells</a:t>
            </a:r>
          </a:p>
          <a:p>
            <a:r>
              <a:rPr lang="en-IE" dirty="0" smtClean="0"/>
              <a:t>Green: microtubules</a:t>
            </a:r>
          </a:p>
          <a:p>
            <a:r>
              <a:rPr lang="en-IE" dirty="0" smtClean="0"/>
              <a:t>Red: centrosomes</a:t>
            </a:r>
          </a:p>
          <a:p>
            <a:r>
              <a:rPr lang="en-IE" dirty="0" smtClean="0"/>
              <a:t>Blue: Chromosomes </a:t>
            </a:r>
          </a:p>
          <a:p>
            <a:r>
              <a:rPr lang="en-IE" dirty="0" smtClean="0"/>
              <a:t>100x/1.35NA</a:t>
            </a:r>
          </a:p>
          <a:p>
            <a:r>
              <a:rPr lang="en-IE" dirty="0" smtClean="0"/>
              <a:t>Deconvolution </a:t>
            </a:r>
            <a:r>
              <a:rPr lang="en-IE" dirty="0" err="1" smtClean="0"/>
              <a:t>deltavision</a:t>
            </a:r>
            <a:endParaRPr lang="en-IE" dirty="0" smtClean="0"/>
          </a:p>
          <a:p>
            <a:endParaRPr lang="en-IE" dirty="0"/>
          </a:p>
          <a:p>
            <a:r>
              <a:rPr lang="en-IE" dirty="0" smtClean="0"/>
              <a:t>A-C: </a:t>
            </a:r>
            <a:r>
              <a:rPr lang="en-IE" dirty="0" err="1" smtClean="0"/>
              <a:t>xy</a:t>
            </a:r>
            <a:r>
              <a:rPr lang="en-IE" dirty="0" smtClean="0"/>
              <a:t> axis </a:t>
            </a:r>
          </a:p>
          <a:p>
            <a:r>
              <a:rPr lang="en-IE" dirty="0" smtClean="0"/>
              <a:t>D-F: </a:t>
            </a:r>
            <a:r>
              <a:rPr lang="en-IE" dirty="0" err="1" smtClean="0"/>
              <a:t>xz</a:t>
            </a:r>
            <a:r>
              <a:rPr lang="en-IE" dirty="0" smtClean="0"/>
              <a:t> axis</a:t>
            </a:r>
          </a:p>
          <a:p>
            <a:endParaRPr lang="en-IE" dirty="0"/>
          </a:p>
          <a:p>
            <a:r>
              <a:rPr lang="en-IE" dirty="0" smtClean="0"/>
              <a:t>Different oils of RI cause mismatch</a:t>
            </a:r>
          </a:p>
          <a:p>
            <a:endParaRPr lang="en-IE" dirty="0"/>
          </a:p>
          <a:p>
            <a:r>
              <a:rPr lang="en-IE" dirty="0" smtClean="0"/>
              <a:t>Correct match is ?</a:t>
            </a:r>
          </a:p>
          <a:p>
            <a:endParaRPr lang="en-IE"/>
          </a:p>
          <a:p>
            <a:endParaRPr lang="en-IE" dirty="0"/>
          </a:p>
        </p:txBody>
      </p:sp>
    </p:spTree>
    <p:extLst>
      <p:ext uri="{BB962C8B-B14F-4D97-AF65-F5344CB8AC3E}">
        <p14:creationId xmlns:p14="http://schemas.microsoft.com/office/powerpoint/2010/main" val="10460695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63888" y="5236676"/>
            <a:ext cx="4716016" cy="14773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p:nvPr>
        </p:nvSpPr>
        <p:spPr>
          <a:xfrm>
            <a:off x="0" y="0"/>
            <a:ext cx="9144000" cy="1052736"/>
          </a:xfrm>
        </p:spPr>
        <p:txBody>
          <a:bodyPr/>
          <a:lstStyle/>
          <a:p>
            <a:r>
              <a:rPr lang="en-IE" dirty="0" smtClean="0"/>
              <a:t>Spectral Bleed/ cross talk</a:t>
            </a:r>
            <a:endParaRPr lang="en-IE"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573016"/>
            <a:ext cx="2162175"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267966"/>
            <a:ext cx="8686800"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627784" y="4036347"/>
            <a:ext cx="4572000" cy="1200329"/>
          </a:xfrm>
          <a:prstGeom prst="rect">
            <a:avLst/>
          </a:prstGeom>
        </p:spPr>
        <p:txBody>
          <a:bodyPr>
            <a:spAutoFit/>
          </a:bodyPr>
          <a:lstStyle/>
          <a:p>
            <a:r>
              <a:rPr lang="en-IE" dirty="0"/>
              <a:t>Multi-colour image of a GFP/YFP double-labelled </a:t>
            </a:r>
            <a:r>
              <a:rPr lang="en-IE" dirty="0" smtClean="0"/>
              <a:t>sample . </a:t>
            </a:r>
            <a:r>
              <a:rPr lang="en-IE" dirty="0"/>
              <a:t>In this sample, GFP was fused with the H2B histone protein and YFP with tubulin.</a:t>
            </a:r>
          </a:p>
        </p:txBody>
      </p:sp>
      <p:sp>
        <p:nvSpPr>
          <p:cNvPr id="3" name="Rectangle 2"/>
          <p:cNvSpPr/>
          <p:nvPr/>
        </p:nvSpPr>
        <p:spPr>
          <a:xfrm>
            <a:off x="3707904" y="5236676"/>
            <a:ext cx="4572000" cy="1477328"/>
          </a:xfrm>
          <a:prstGeom prst="rect">
            <a:avLst/>
          </a:prstGeom>
        </p:spPr>
        <p:txBody>
          <a:bodyPr>
            <a:spAutoFit/>
          </a:bodyPr>
          <a:lstStyle/>
          <a:p>
            <a:r>
              <a:rPr lang="en-IE" dirty="0"/>
              <a:t>Collect images</a:t>
            </a:r>
          </a:p>
          <a:p>
            <a:r>
              <a:rPr lang="en-IE" dirty="0"/>
              <a:t>for different </a:t>
            </a:r>
            <a:r>
              <a:rPr lang="en-IE" dirty="0" err="1"/>
              <a:t>fluorophores</a:t>
            </a:r>
            <a:r>
              <a:rPr lang="en-IE" dirty="0"/>
              <a:t> sequentially</a:t>
            </a:r>
          </a:p>
          <a:p>
            <a:r>
              <a:rPr lang="en-IE" dirty="0"/>
              <a:t>whenever possible to avoid crosstalk</a:t>
            </a:r>
          </a:p>
          <a:p>
            <a:r>
              <a:rPr lang="en-IE" dirty="0"/>
              <a:t>between image channels when multiple</a:t>
            </a:r>
          </a:p>
          <a:p>
            <a:r>
              <a:rPr lang="en-IE" dirty="0" err="1"/>
              <a:t>fluorophores</a:t>
            </a:r>
            <a:r>
              <a:rPr lang="en-IE" dirty="0"/>
              <a:t> are excited simultaneously.</a:t>
            </a:r>
          </a:p>
        </p:txBody>
      </p:sp>
    </p:spTree>
    <p:extLst>
      <p:ext uri="{BB962C8B-B14F-4D97-AF65-F5344CB8AC3E}">
        <p14:creationId xmlns:p14="http://schemas.microsoft.com/office/powerpoint/2010/main" val="67055466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9144000" cy="1143000"/>
          </a:xfrm>
        </p:spPr>
        <p:txBody>
          <a:bodyPr>
            <a:normAutofit fontScale="90000"/>
          </a:bodyPr>
          <a:lstStyle/>
          <a:p>
            <a:r>
              <a:rPr lang="en-IE" dirty="0" smtClean="0"/>
              <a:t>How to get rid/minimise bleed through?</a:t>
            </a:r>
            <a:endParaRPr lang="en-IE" dirty="0"/>
          </a:p>
        </p:txBody>
      </p:sp>
      <p:sp>
        <p:nvSpPr>
          <p:cNvPr id="14" name="Content Placeholder 3"/>
          <p:cNvSpPr>
            <a:spLocks noGrp="1"/>
          </p:cNvSpPr>
          <p:nvPr>
            <p:ph idx="1"/>
          </p:nvPr>
        </p:nvSpPr>
        <p:spPr>
          <a:xfrm>
            <a:off x="1115616" y="4980620"/>
            <a:ext cx="5256584" cy="1323439"/>
          </a:xfrm>
          <a:prstGeom prst="rect">
            <a:avLst/>
          </a:prstGeom>
        </p:spPr>
        <p:txBody>
          <a:bodyPr wrap="square">
            <a:spAutoFit/>
          </a:bodyPr>
          <a:lstStyle/>
          <a:p>
            <a:pPr marL="0" indent="0">
              <a:buNone/>
            </a:pPr>
            <a:r>
              <a:rPr lang="en-IE" sz="1600" dirty="0"/>
              <a:t>Multi-colour image of a GFP/YFP double-labelled sample, </a:t>
            </a:r>
            <a:r>
              <a:rPr lang="en-IE" sz="1600" dirty="0" smtClean="0"/>
              <a:t>after spectral </a:t>
            </a:r>
            <a:r>
              <a:rPr lang="en-IE" sz="1600" dirty="0" err="1" smtClean="0"/>
              <a:t>unmixing</a:t>
            </a:r>
            <a:r>
              <a:rPr lang="en-IE" sz="1600" dirty="0" smtClean="0"/>
              <a:t> . The visible </a:t>
            </a:r>
            <a:r>
              <a:rPr lang="en-IE" sz="1600" dirty="0"/>
              <a:t>result is a pronounced chromatic resolution of both structures now displayed in green and </a:t>
            </a:r>
            <a:r>
              <a:rPr lang="en-IE" sz="1600" dirty="0" smtClean="0"/>
              <a:t>red. The </a:t>
            </a:r>
            <a:r>
              <a:rPr lang="en-IE" sz="1600" dirty="0"/>
              <a:t>tubulin on top of the bright green nuclei is even detectable.</a:t>
            </a:r>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1273661"/>
            <a:ext cx="4608512" cy="2374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23528" y="3848054"/>
            <a:ext cx="5616624" cy="1200329"/>
          </a:xfrm>
          <a:prstGeom prst="rect">
            <a:avLst/>
          </a:prstGeom>
          <a:noFill/>
        </p:spPr>
        <p:txBody>
          <a:bodyPr wrap="square" rtlCol="0">
            <a:spAutoFit/>
          </a:bodyPr>
          <a:lstStyle/>
          <a:p>
            <a:r>
              <a:rPr lang="en-IE" dirty="0" smtClean="0"/>
              <a:t>Do spectral separation and linear </a:t>
            </a:r>
            <a:r>
              <a:rPr lang="en-IE" dirty="0" err="1" smtClean="0"/>
              <a:t>unmixing</a:t>
            </a:r>
            <a:r>
              <a:rPr lang="en-IE" dirty="0" smtClean="0"/>
              <a:t> </a:t>
            </a:r>
          </a:p>
          <a:p>
            <a:r>
              <a:rPr lang="en-IE" dirty="0" smtClean="0"/>
              <a:t>Need to be able to separate contributions from each dye  using linear simultaneous equations applied at each pixel of the image.</a:t>
            </a:r>
            <a:endParaRPr lang="en-IE" dirty="0"/>
          </a:p>
        </p:txBody>
      </p:sp>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3938720"/>
            <a:ext cx="2664296" cy="272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226570" y="1556792"/>
            <a:ext cx="3024336" cy="1477328"/>
          </a:xfrm>
          <a:prstGeom prst="rect">
            <a:avLst/>
          </a:prstGeom>
          <a:noFill/>
        </p:spPr>
        <p:txBody>
          <a:bodyPr wrap="square" rtlCol="0">
            <a:spAutoFit/>
          </a:bodyPr>
          <a:lstStyle/>
          <a:p>
            <a:pPr marL="285750" indent="-285750">
              <a:buFont typeface="Arial" pitchFamily="34" charset="0"/>
              <a:buChar char="•"/>
            </a:pPr>
            <a:r>
              <a:rPr lang="en-IE" dirty="0" smtClean="0"/>
              <a:t>Be careful and choose the best filters for the experiment </a:t>
            </a:r>
          </a:p>
          <a:p>
            <a:pPr marL="285750" indent="-285750">
              <a:buFont typeface="Arial" pitchFamily="34" charset="0"/>
              <a:buChar char="•"/>
            </a:pPr>
            <a:r>
              <a:rPr lang="en-IE" dirty="0" smtClean="0"/>
              <a:t>Use sequential scanning</a:t>
            </a:r>
            <a:endParaRPr lang="en-IE" dirty="0"/>
          </a:p>
          <a:p>
            <a:endParaRPr lang="en-IE" dirty="0"/>
          </a:p>
        </p:txBody>
      </p:sp>
      <p:sp>
        <p:nvSpPr>
          <p:cNvPr id="3" name="TextBox 2"/>
          <p:cNvSpPr txBox="1"/>
          <p:nvPr/>
        </p:nvSpPr>
        <p:spPr>
          <a:xfrm>
            <a:off x="374164" y="6313670"/>
            <a:ext cx="4329134" cy="369332"/>
          </a:xfrm>
          <a:prstGeom prst="rect">
            <a:avLst/>
          </a:prstGeom>
          <a:noFill/>
        </p:spPr>
        <p:txBody>
          <a:bodyPr wrap="none" rtlCol="0">
            <a:spAutoFit/>
          </a:bodyPr>
          <a:lstStyle/>
          <a:p>
            <a:r>
              <a:rPr lang="en-IE" dirty="0" smtClean="0"/>
              <a:t>Also essential for </a:t>
            </a:r>
            <a:r>
              <a:rPr lang="en-IE" dirty="0" err="1" smtClean="0"/>
              <a:t>colocalisation</a:t>
            </a:r>
            <a:r>
              <a:rPr lang="en-IE" dirty="0" smtClean="0"/>
              <a:t> experiments</a:t>
            </a:r>
            <a:endParaRPr lang="en-IE" dirty="0"/>
          </a:p>
        </p:txBody>
      </p:sp>
    </p:spTree>
    <p:extLst>
      <p:ext uri="{BB962C8B-B14F-4D97-AF65-F5344CB8AC3E}">
        <p14:creationId xmlns:p14="http://schemas.microsoft.com/office/powerpoint/2010/main" val="8102667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0" y="0"/>
            <a:ext cx="9147529" cy="1052736"/>
          </a:xfrm>
        </p:spPr>
        <p:txBody>
          <a:bodyPr/>
          <a:lstStyle/>
          <a:p>
            <a:r>
              <a:rPr lang="en-IE" dirty="0" err="1" smtClean="0"/>
              <a:t>Fluorophore</a:t>
            </a:r>
            <a:r>
              <a:rPr lang="en-IE" dirty="0" smtClean="0"/>
              <a:t> saturation</a:t>
            </a:r>
            <a:endParaRPr lang="en-IE" dirty="0"/>
          </a:p>
        </p:txBody>
      </p:sp>
      <p:grpSp>
        <p:nvGrpSpPr>
          <p:cNvPr id="4" name="Group 5"/>
          <p:cNvGrpSpPr>
            <a:grpSpLocks noChangeAspect="1"/>
          </p:cNvGrpSpPr>
          <p:nvPr/>
        </p:nvGrpSpPr>
        <p:grpSpPr bwMode="auto">
          <a:xfrm>
            <a:off x="204625" y="1212098"/>
            <a:ext cx="7659851" cy="1656184"/>
            <a:chOff x="119" y="249"/>
            <a:chExt cx="5641" cy="1220"/>
          </a:xfrm>
        </p:grpSpPr>
        <p:pic>
          <p:nvPicPr>
            <p:cNvPr id="5" name="Picture 6" descr="variable power lp montage"/>
            <p:cNvPicPr>
              <a:picLocks noChangeAspect="1" noChangeArrowheads="1"/>
            </p:cNvPicPr>
            <p:nvPr/>
          </p:nvPicPr>
          <p:blipFill>
            <a:blip r:embed="rId3">
              <a:extLst>
                <a:ext uri="{28A0092B-C50C-407E-A947-70E740481C1C}">
                  <a14:useLocalDpi xmlns:a14="http://schemas.microsoft.com/office/drawing/2010/main" val="0"/>
                </a:ext>
              </a:extLst>
            </a:blip>
            <a:srcRect t="8437" b="8437"/>
            <a:stretch>
              <a:fillRect/>
            </a:stretch>
          </p:blipFill>
          <p:spPr bwMode="auto">
            <a:xfrm>
              <a:off x="232" y="288"/>
              <a:ext cx="5528" cy="11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l="63275" t="27309" r="36325" b="12306"/>
            <a:stretch>
              <a:fillRect/>
            </a:stretch>
          </p:blipFill>
          <p:spPr bwMode="auto">
            <a:xfrm rot="-21600000">
              <a:off x="119" y="288"/>
              <a:ext cx="121" cy="1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8"/>
            <p:cNvSpPr txBox="1">
              <a:spLocks noChangeAspect="1" noChangeArrowheads="1"/>
            </p:cNvSpPr>
            <p:nvPr/>
          </p:nvSpPr>
          <p:spPr bwMode="auto">
            <a:xfrm>
              <a:off x="204" y="249"/>
              <a:ext cx="457"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5%</a:t>
              </a:r>
            </a:p>
          </p:txBody>
        </p:sp>
        <p:sp>
          <p:nvSpPr>
            <p:cNvPr id="8" name="Text Box 9"/>
            <p:cNvSpPr txBox="1">
              <a:spLocks noChangeAspect="1" noChangeArrowheads="1"/>
            </p:cNvSpPr>
            <p:nvPr/>
          </p:nvSpPr>
          <p:spPr bwMode="auto">
            <a:xfrm>
              <a:off x="1565" y="249"/>
              <a:ext cx="57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10%</a:t>
              </a:r>
            </a:p>
          </p:txBody>
        </p:sp>
        <p:sp>
          <p:nvSpPr>
            <p:cNvPr id="9" name="Text Box 10"/>
            <p:cNvSpPr txBox="1">
              <a:spLocks noChangeAspect="1" noChangeArrowheads="1"/>
            </p:cNvSpPr>
            <p:nvPr/>
          </p:nvSpPr>
          <p:spPr bwMode="auto">
            <a:xfrm>
              <a:off x="2976" y="249"/>
              <a:ext cx="571"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30%</a:t>
              </a:r>
            </a:p>
          </p:txBody>
        </p:sp>
        <p:sp>
          <p:nvSpPr>
            <p:cNvPr id="10" name="Text Box 11"/>
            <p:cNvSpPr txBox="1">
              <a:spLocks noChangeAspect="1" noChangeArrowheads="1"/>
            </p:cNvSpPr>
            <p:nvPr/>
          </p:nvSpPr>
          <p:spPr bwMode="auto">
            <a:xfrm>
              <a:off x="4348" y="249"/>
              <a:ext cx="571"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50%</a:t>
              </a:r>
            </a:p>
          </p:txBody>
        </p:sp>
        <p:sp>
          <p:nvSpPr>
            <p:cNvPr id="11" name="Line 12"/>
            <p:cNvSpPr>
              <a:spLocks noChangeAspect="1" noChangeShapeType="1"/>
            </p:cNvSpPr>
            <p:nvPr/>
          </p:nvSpPr>
          <p:spPr bwMode="auto">
            <a:xfrm>
              <a:off x="1392" y="336"/>
              <a:ext cx="161"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grpSp>
      <p:grpSp>
        <p:nvGrpSpPr>
          <p:cNvPr id="12" name="Group 30"/>
          <p:cNvGrpSpPr>
            <a:grpSpLocks/>
          </p:cNvGrpSpPr>
          <p:nvPr/>
        </p:nvGrpSpPr>
        <p:grpSpPr bwMode="auto">
          <a:xfrm>
            <a:off x="382548" y="2837056"/>
            <a:ext cx="6678613" cy="1827213"/>
            <a:chOff x="720" y="1344"/>
            <a:chExt cx="4207" cy="1151"/>
          </a:xfrm>
        </p:grpSpPr>
        <p:pic>
          <p:nvPicPr>
            <p:cNvPr id="13" name="Picture 13" descr="variable power lp roi mont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 y="1366"/>
              <a:ext cx="4086" cy="111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p:cNvPicPr>
              <a:picLocks noChangeAspect="1" noChangeArrowheads="1"/>
            </p:cNvPicPr>
            <p:nvPr/>
          </p:nvPicPr>
          <p:blipFill>
            <a:blip r:embed="rId4">
              <a:extLst>
                <a:ext uri="{28A0092B-C50C-407E-A947-70E740481C1C}">
                  <a14:useLocalDpi xmlns:a14="http://schemas.microsoft.com/office/drawing/2010/main" val="0"/>
                </a:ext>
              </a:extLst>
            </a:blip>
            <a:srcRect l="63275" t="27309" r="36325" b="12306"/>
            <a:stretch>
              <a:fillRect/>
            </a:stretch>
          </p:blipFill>
          <p:spPr bwMode="auto">
            <a:xfrm rot="-21600000">
              <a:off x="720" y="1354"/>
              <a:ext cx="117" cy="1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 Box 15"/>
            <p:cNvSpPr txBox="1">
              <a:spLocks noChangeAspect="1" noChangeArrowheads="1"/>
            </p:cNvSpPr>
            <p:nvPr/>
          </p:nvSpPr>
          <p:spPr bwMode="auto">
            <a:xfrm>
              <a:off x="802" y="1344"/>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5%</a:t>
              </a:r>
            </a:p>
          </p:txBody>
        </p:sp>
        <p:sp>
          <p:nvSpPr>
            <p:cNvPr id="16" name="Text Box 16"/>
            <p:cNvSpPr txBox="1">
              <a:spLocks noChangeAspect="1" noChangeArrowheads="1"/>
            </p:cNvSpPr>
            <p:nvPr/>
          </p:nvSpPr>
          <p:spPr bwMode="auto">
            <a:xfrm>
              <a:off x="1811" y="134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10%</a:t>
              </a:r>
            </a:p>
          </p:txBody>
        </p:sp>
        <p:sp>
          <p:nvSpPr>
            <p:cNvPr id="17" name="Text Box 17"/>
            <p:cNvSpPr txBox="1">
              <a:spLocks noChangeAspect="1" noChangeArrowheads="1"/>
            </p:cNvSpPr>
            <p:nvPr/>
          </p:nvSpPr>
          <p:spPr bwMode="auto">
            <a:xfrm>
              <a:off x="2859" y="134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30%</a:t>
              </a:r>
            </a:p>
          </p:txBody>
        </p:sp>
        <p:sp>
          <p:nvSpPr>
            <p:cNvPr id="18" name="Text Box 18"/>
            <p:cNvSpPr txBox="1">
              <a:spLocks noChangeAspect="1" noChangeArrowheads="1"/>
            </p:cNvSpPr>
            <p:nvPr/>
          </p:nvSpPr>
          <p:spPr bwMode="auto">
            <a:xfrm>
              <a:off x="3899" y="134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chemeClr val="bg1"/>
                  </a:solidFill>
                </a:rPr>
                <a:t>50%</a:t>
              </a:r>
            </a:p>
          </p:txBody>
        </p:sp>
        <p:sp>
          <p:nvSpPr>
            <p:cNvPr id="19" name="Line 19"/>
            <p:cNvSpPr>
              <a:spLocks noChangeAspect="1" noChangeShapeType="1"/>
            </p:cNvSpPr>
            <p:nvPr/>
          </p:nvSpPr>
          <p:spPr bwMode="auto">
            <a:xfrm>
              <a:off x="1440" y="1437"/>
              <a:ext cx="371"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20" name="Rectangle 22"/>
            <p:cNvSpPr>
              <a:spLocks noChangeArrowheads="1"/>
            </p:cNvSpPr>
            <p:nvPr/>
          </p:nvSpPr>
          <p:spPr bwMode="auto">
            <a:xfrm>
              <a:off x="829" y="1355"/>
              <a:ext cx="1008" cy="1123"/>
            </a:xfrm>
            <a:prstGeom prst="rect">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21" name="Rectangle 23"/>
            <p:cNvSpPr>
              <a:spLocks noChangeArrowheads="1"/>
            </p:cNvSpPr>
            <p:nvPr/>
          </p:nvSpPr>
          <p:spPr bwMode="auto">
            <a:xfrm>
              <a:off x="2887" y="1355"/>
              <a:ext cx="1008" cy="1123"/>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22" name="Rectangle 24"/>
            <p:cNvSpPr>
              <a:spLocks noChangeArrowheads="1"/>
            </p:cNvSpPr>
            <p:nvPr/>
          </p:nvSpPr>
          <p:spPr bwMode="auto">
            <a:xfrm>
              <a:off x="1857" y="1355"/>
              <a:ext cx="1008" cy="1123"/>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rgbClr val="FF00FF"/>
                </a:solidFill>
              </a:endParaRPr>
            </a:p>
          </p:txBody>
        </p:sp>
        <p:sp>
          <p:nvSpPr>
            <p:cNvPr id="23" name="Rectangle 25"/>
            <p:cNvSpPr>
              <a:spLocks noChangeArrowheads="1"/>
            </p:cNvSpPr>
            <p:nvPr/>
          </p:nvSpPr>
          <p:spPr bwMode="auto">
            <a:xfrm>
              <a:off x="3919" y="1355"/>
              <a:ext cx="1008" cy="112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gr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487" y="4693723"/>
            <a:ext cx="3212443" cy="2195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4490963" y="4841423"/>
            <a:ext cx="4653037" cy="1754326"/>
          </a:xfrm>
          <a:prstGeom prst="rect">
            <a:avLst/>
          </a:prstGeom>
          <a:noFill/>
        </p:spPr>
        <p:txBody>
          <a:bodyPr wrap="square" rtlCol="0">
            <a:spAutoFit/>
          </a:bodyPr>
          <a:lstStyle/>
          <a:p>
            <a:r>
              <a:rPr lang="en-IE" dirty="0" smtClean="0"/>
              <a:t>More out of focus </a:t>
            </a:r>
            <a:r>
              <a:rPr lang="en-IE" dirty="0" err="1" smtClean="0"/>
              <a:t>fluorophores</a:t>
            </a:r>
            <a:r>
              <a:rPr lang="en-IE" dirty="0" smtClean="0"/>
              <a:t> excited </a:t>
            </a:r>
          </a:p>
          <a:p>
            <a:r>
              <a:rPr lang="en-IE" dirty="0" smtClean="0"/>
              <a:t>Poorer z axis res</a:t>
            </a:r>
          </a:p>
          <a:p>
            <a:r>
              <a:rPr lang="en-IE" dirty="0" smtClean="0"/>
              <a:t>Increased photo bleaching / toxicity</a:t>
            </a:r>
          </a:p>
          <a:p>
            <a:endParaRPr lang="en-IE" dirty="0"/>
          </a:p>
          <a:p>
            <a:r>
              <a:rPr lang="en-IE" dirty="0" smtClean="0"/>
              <a:t>START WITH LOW POWER LASER , HIGH PMT VOLTAGE , GRADUALLY INCREASE LASER POWER</a:t>
            </a:r>
          </a:p>
        </p:txBody>
      </p:sp>
      <p:sp>
        <p:nvSpPr>
          <p:cNvPr id="25" name="TextBox 24"/>
          <p:cNvSpPr txBox="1"/>
          <p:nvPr/>
        </p:nvSpPr>
        <p:spPr>
          <a:xfrm>
            <a:off x="7308304" y="3034932"/>
            <a:ext cx="1512168" cy="1477328"/>
          </a:xfrm>
          <a:prstGeom prst="rect">
            <a:avLst/>
          </a:prstGeom>
          <a:noFill/>
        </p:spPr>
        <p:txBody>
          <a:bodyPr wrap="square" rtlCol="0">
            <a:spAutoFit/>
          </a:bodyPr>
          <a:lstStyle/>
          <a:p>
            <a:r>
              <a:rPr lang="en-IE" dirty="0" smtClean="0"/>
              <a:t>All images look the same regardless of increase in input light</a:t>
            </a:r>
            <a:endParaRPr lang="en-IE" dirty="0"/>
          </a:p>
        </p:txBody>
      </p:sp>
    </p:spTree>
    <p:extLst>
      <p:ext uri="{BB962C8B-B14F-4D97-AF65-F5344CB8AC3E}">
        <p14:creationId xmlns:p14="http://schemas.microsoft.com/office/powerpoint/2010/main" val="64088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8" y="0"/>
            <a:ext cx="9146367" cy="1143000"/>
          </a:xfrm>
        </p:spPr>
        <p:txBody>
          <a:bodyPr/>
          <a:lstStyle/>
          <a:p>
            <a:r>
              <a:rPr lang="en-IE" dirty="0" smtClean="0"/>
              <a:t>Offset – setting black levels </a:t>
            </a:r>
            <a:endParaRPr lang="en-IE" dirty="0"/>
          </a:p>
        </p:txBody>
      </p:sp>
      <p:grpSp>
        <p:nvGrpSpPr>
          <p:cNvPr id="43" name="Group 42"/>
          <p:cNvGrpSpPr/>
          <p:nvPr/>
        </p:nvGrpSpPr>
        <p:grpSpPr>
          <a:xfrm>
            <a:off x="146968" y="1268760"/>
            <a:ext cx="6945312" cy="4464496"/>
            <a:chOff x="766615" y="1772816"/>
            <a:chExt cx="6945312" cy="4464496"/>
          </a:xfrm>
        </p:grpSpPr>
        <p:grpSp>
          <p:nvGrpSpPr>
            <p:cNvPr id="5" name="Group 16"/>
            <p:cNvGrpSpPr>
              <a:grpSpLocks/>
            </p:cNvGrpSpPr>
            <p:nvPr/>
          </p:nvGrpSpPr>
          <p:grpSpPr bwMode="auto">
            <a:xfrm>
              <a:off x="1196726" y="2420888"/>
              <a:ext cx="5410598" cy="929241"/>
              <a:chOff x="611" y="336"/>
              <a:chExt cx="4428" cy="872"/>
            </a:xfrm>
          </p:grpSpPr>
          <p:pic>
            <p:nvPicPr>
              <p:cNvPr id="40" name="Picture 17" descr="offset fin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 y="340"/>
                <a:ext cx="4319" cy="86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1" name="Picture 18" descr="fire L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 y="336"/>
                <a:ext cx="109" cy="87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6" name="Rectangle 19"/>
            <p:cNvSpPr>
              <a:spLocks noChangeArrowheads="1"/>
            </p:cNvSpPr>
            <p:nvPr/>
          </p:nvSpPr>
          <p:spPr bwMode="auto">
            <a:xfrm>
              <a:off x="1388565" y="2636912"/>
              <a:ext cx="351909" cy="306905"/>
            </a:xfrm>
            <a:prstGeom prst="rect">
              <a:avLst/>
            </a:prstGeom>
            <a:noFill/>
            <a:ln w="28575">
              <a:solidFill>
                <a:schemeClr val="bg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7" name="Line 20"/>
            <p:cNvSpPr>
              <a:spLocks noChangeShapeType="1"/>
            </p:cNvSpPr>
            <p:nvPr/>
          </p:nvSpPr>
          <p:spPr bwMode="auto">
            <a:xfrm>
              <a:off x="4554523" y="3281217"/>
              <a:ext cx="161292"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8" name="Text Box 28"/>
            <p:cNvSpPr txBox="1">
              <a:spLocks noChangeArrowheads="1"/>
            </p:cNvSpPr>
            <p:nvPr/>
          </p:nvSpPr>
          <p:spPr bwMode="auto">
            <a:xfrm>
              <a:off x="1685488" y="1772816"/>
              <a:ext cx="476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0.1</a:t>
              </a:r>
            </a:p>
          </p:txBody>
        </p:sp>
        <p:sp>
          <p:nvSpPr>
            <p:cNvPr id="9" name="Text Box 29"/>
            <p:cNvSpPr txBox="1">
              <a:spLocks noChangeArrowheads="1"/>
            </p:cNvSpPr>
            <p:nvPr/>
          </p:nvSpPr>
          <p:spPr bwMode="auto">
            <a:xfrm>
              <a:off x="2807198" y="1772816"/>
              <a:ext cx="59343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0.05</a:t>
              </a:r>
            </a:p>
          </p:txBody>
        </p:sp>
        <p:sp>
          <p:nvSpPr>
            <p:cNvPr id="10" name="Text Box 30"/>
            <p:cNvSpPr txBox="1">
              <a:spLocks noChangeArrowheads="1"/>
            </p:cNvSpPr>
            <p:nvPr/>
          </p:nvSpPr>
          <p:spPr bwMode="auto">
            <a:xfrm>
              <a:off x="3882475" y="1772816"/>
              <a:ext cx="3016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0</a:t>
              </a:r>
            </a:p>
          </p:txBody>
        </p:sp>
        <p:sp>
          <p:nvSpPr>
            <p:cNvPr id="11" name="Text Box 31"/>
            <p:cNvSpPr txBox="1">
              <a:spLocks noChangeArrowheads="1"/>
            </p:cNvSpPr>
            <p:nvPr/>
          </p:nvSpPr>
          <p:spPr bwMode="auto">
            <a:xfrm>
              <a:off x="4786685" y="1772816"/>
              <a:ext cx="6639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-0.05</a:t>
              </a:r>
            </a:p>
          </p:txBody>
        </p:sp>
        <p:sp>
          <p:nvSpPr>
            <p:cNvPr id="12" name="Text Box 32"/>
            <p:cNvSpPr txBox="1">
              <a:spLocks noChangeArrowheads="1"/>
            </p:cNvSpPr>
            <p:nvPr/>
          </p:nvSpPr>
          <p:spPr bwMode="auto">
            <a:xfrm>
              <a:off x="5949939" y="1772816"/>
              <a:ext cx="54694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-0.1</a:t>
              </a:r>
            </a:p>
          </p:txBody>
        </p:sp>
        <p:sp>
          <p:nvSpPr>
            <p:cNvPr id="13" name="Text Box 34"/>
            <p:cNvSpPr txBox="1">
              <a:spLocks noChangeArrowheads="1"/>
            </p:cNvSpPr>
            <p:nvPr/>
          </p:nvSpPr>
          <p:spPr bwMode="auto">
            <a:xfrm>
              <a:off x="6585988" y="1774557"/>
              <a:ext cx="109106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dirty="0">
                  <a:solidFill>
                    <a:srgbClr val="FF0000"/>
                  </a:solidFill>
                </a:rPr>
                <a:t>Corrected</a:t>
              </a:r>
            </a:p>
            <a:p>
              <a:pPr algn="ctr"/>
              <a:r>
                <a:rPr lang="en-US" i="1" dirty="0">
                  <a:solidFill>
                    <a:srgbClr val="FF0000"/>
                  </a:solidFill>
                </a:rPr>
                <a:t>0.1</a:t>
              </a:r>
            </a:p>
          </p:txBody>
        </p:sp>
        <p:pic>
          <p:nvPicPr>
            <p:cNvPr id="14" name="Picture 35" descr="offset 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03659" y="2477722"/>
              <a:ext cx="1055727" cy="92071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5" name="Rectangle 37"/>
            <p:cNvSpPr>
              <a:spLocks noChangeArrowheads="1"/>
            </p:cNvSpPr>
            <p:nvPr/>
          </p:nvSpPr>
          <p:spPr bwMode="auto">
            <a:xfrm>
              <a:off x="1332358" y="2471329"/>
              <a:ext cx="1055727" cy="920716"/>
            </a:xfrm>
            <a:prstGeom prst="rect">
              <a:avLst/>
            </a:prstGeom>
            <a:noFill/>
            <a:ln w="2857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16" name="Rectangle 38"/>
            <p:cNvSpPr>
              <a:spLocks noChangeArrowheads="1"/>
            </p:cNvSpPr>
            <p:nvPr/>
          </p:nvSpPr>
          <p:spPr bwMode="auto">
            <a:xfrm>
              <a:off x="5585811" y="2471329"/>
              <a:ext cx="1033732" cy="92071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17" name="Rectangle 39"/>
            <p:cNvSpPr>
              <a:spLocks noChangeArrowheads="1"/>
            </p:cNvSpPr>
            <p:nvPr/>
          </p:nvSpPr>
          <p:spPr bwMode="auto">
            <a:xfrm>
              <a:off x="3460917" y="2471329"/>
              <a:ext cx="1033732" cy="920716"/>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18" name="Rectangle 40"/>
            <p:cNvSpPr>
              <a:spLocks noChangeArrowheads="1"/>
            </p:cNvSpPr>
            <p:nvPr/>
          </p:nvSpPr>
          <p:spPr bwMode="auto">
            <a:xfrm>
              <a:off x="2413744" y="2471329"/>
              <a:ext cx="1033732" cy="920716"/>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chemeClr val="bg1"/>
                </a:solidFill>
              </a:endParaRPr>
            </a:p>
          </p:txBody>
        </p:sp>
        <p:sp>
          <p:nvSpPr>
            <p:cNvPr id="19" name="Rectangle 41"/>
            <p:cNvSpPr>
              <a:spLocks noChangeArrowheads="1"/>
            </p:cNvSpPr>
            <p:nvPr/>
          </p:nvSpPr>
          <p:spPr bwMode="auto">
            <a:xfrm>
              <a:off x="4522753" y="2471329"/>
              <a:ext cx="1033732" cy="920716"/>
            </a:xfrm>
            <a:prstGeom prst="rect">
              <a:avLst/>
            </a:prstGeom>
            <a:noFill/>
            <a:ln w="28575">
              <a:solidFill>
                <a:srgbClr val="66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20" name="Rectangle 47"/>
            <p:cNvSpPr>
              <a:spLocks noChangeArrowheads="1"/>
            </p:cNvSpPr>
            <p:nvPr/>
          </p:nvSpPr>
          <p:spPr bwMode="auto">
            <a:xfrm>
              <a:off x="6647648" y="2473460"/>
              <a:ext cx="1055727" cy="920716"/>
            </a:xfrm>
            <a:prstGeom prst="rect">
              <a:avLst/>
            </a:prstGeom>
            <a:noFill/>
            <a:ln w="2857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grpSp>
          <p:nvGrpSpPr>
            <p:cNvPr id="21" name="Group 66"/>
            <p:cNvGrpSpPr>
              <a:grpSpLocks/>
            </p:cNvGrpSpPr>
            <p:nvPr/>
          </p:nvGrpSpPr>
          <p:grpSpPr bwMode="auto">
            <a:xfrm>
              <a:off x="1196726" y="3425079"/>
              <a:ext cx="6515201" cy="940963"/>
              <a:chOff x="428" y="1632"/>
              <a:chExt cx="5332" cy="883"/>
            </a:xfrm>
          </p:grpSpPr>
          <p:grpSp>
            <p:nvGrpSpPr>
              <p:cNvPr id="30" name="Group 5"/>
              <p:cNvGrpSpPr>
                <a:grpSpLocks/>
              </p:cNvGrpSpPr>
              <p:nvPr/>
            </p:nvGrpSpPr>
            <p:grpSpPr bwMode="auto">
              <a:xfrm>
                <a:off x="428" y="1643"/>
                <a:ext cx="4428" cy="872"/>
                <a:chOff x="611" y="1268"/>
                <a:chExt cx="4572" cy="872"/>
              </a:xfrm>
            </p:grpSpPr>
            <p:pic>
              <p:nvPicPr>
                <p:cNvPr id="38" name="Picture 6" descr="offset final roi"/>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0" y="1272"/>
                  <a:ext cx="4463" cy="864"/>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9" name="Picture 7" descr="fire LU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 y="1268"/>
                  <a:ext cx="109" cy="872"/>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pic>
            <p:nvPicPr>
              <p:cNvPr id="31" name="Picture 36" descr="roi offset 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67" y="1647"/>
                <a:ext cx="893" cy="86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2" name="Rectangle 42"/>
              <p:cNvSpPr>
                <a:spLocks noChangeArrowheads="1"/>
              </p:cNvSpPr>
              <p:nvPr/>
            </p:nvSpPr>
            <p:spPr bwMode="auto">
              <a:xfrm>
                <a:off x="538" y="1644"/>
                <a:ext cx="864" cy="864"/>
              </a:xfrm>
              <a:prstGeom prst="rect">
                <a:avLst/>
              </a:prstGeom>
              <a:noFill/>
              <a:ln w="2857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33" name="Rectangle 43"/>
              <p:cNvSpPr>
                <a:spLocks noChangeArrowheads="1"/>
              </p:cNvSpPr>
              <p:nvPr/>
            </p:nvSpPr>
            <p:spPr bwMode="auto">
              <a:xfrm>
                <a:off x="4020" y="1644"/>
                <a:ext cx="846" cy="86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34" name="Rectangle 44"/>
              <p:cNvSpPr>
                <a:spLocks noChangeArrowheads="1"/>
              </p:cNvSpPr>
              <p:nvPr/>
            </p:nvSpPr>
            <p:spPr bwMode="auto">
              <a:xfrm>
                <a:off x="2281" y="1644"/>
                <a:ext cx="846" cy="864"/>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35" name="Rectangle 45"/>
              <p:cNvSpPr>
                <a:spLocks noChangeArrowheads="1"/>
              </p:cNvSpPr>
              <p:nvPr/>
            </p:nvSpPr>
            <p:spPr bwMode="auto">
              <a:xfrm>
                <a:off x="1424" y="1644"/>
                <a:ext cx="846" cy="864"/>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chemeClr val="bg1"/>
                  </a:solidFill>
                </a:endParaRPr>
              </a:p>
            </p:txBody>
          </p:sp>
          <p:sp>
            <p:nvSpPr>
              <p:cNvPr id="36" name="Rectangle 46"/>
              <p:cNvSpPr>
                <a:spLocks noChangeArrowheads="1"/>
              </p:cNvSpPr>
              <p:nvPr/>
            </p:nvSpPr>
            <p:spPr bwMode="auto">
              <a:xfrm>
                <a:off x="3150" y="1644"/>
                <a:ext cx="846" cy="864"/>
              </a:xfrm>
              <a:prstGeom prst="rect">
                <a:avLst/>
              </a:prstGeom>
              <a:noFill/>
              <a:ln w="28575">
                <a:solidFill>
                  <a:srgbClr val="66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37" name="Rectangle 48"/>
              <p:cNvSpPr>
                <a:spLocks noChangeArrowheads="1"/>
              </p:cNvSpPr>
              <p:nvPr/>
            </p:nvSpPr>
            <p:spPr bwMode="auto">
              <a:xfrm>
                <a:off x="4896" y="1632"/>
                <a:ext cx="864" cy="864"/>
              </a:xfrm>
              <a:prstGeom prst="rect">
                <a:avLst/>
              </a:prstGeom>
              <a:noFill/>
              <a:ln w="2857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grpSp>
        <p:sp>
          <p:nvSpPr>
            <p:cNvPr id="22" name="Text Box 51"/>
            <p:cNvSpPr txBox="1">
              <a:spLocks noChangeArrowheads="1"/>
            </p:cNvSpPr>
            <p:nvPr/>
          </p:nvSpPr>
          <p:spPr bwMode="auto">
            <a:xfrm>
              <a:off x="766615" y="1772816"/>
              <a:ext cx="7521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dirty="0">
                  <a:solidFill>
                    <a:srgbClr val="FF0000"/>
                  </a:solidFill>
                </a:rPr>
                <a:t>Offset</a:t>
              </a:r>
            </a:p>
          </p:txBody>
        </p:sp>
        <p:grpSp>
          <p:nvGrpSpPr>
            <p:cNvPr id="23" name="Group 65"/>
            <p:cNvGrpSpPr>
              <a:grpSpLocks noChangeAspect="1"/>
            </p:cNvGrpSpPr>
            <p:nvPr/>
          </p:nvGrpSpPr>
          <p:grpSpPr bwMode="auto">
            <a:xfrm>
              <a:off x="2366090" y="4396946"/>
              <a:ext cx="4172808" cy="1840366"/>
              <a:chOff x="1152" y="2864"/>
              <a:chExt cx="1740" cy="880"/>
            </a:xfrm>
          </p:grpSpPr>
          <p:pic>
            <p:nvPicPr>
              <p:cNvPr id="24" name="Picture 63" descr="offset final roi"/>
              <p:cNvPicPr>
                <a:picLocks noChangeAspect="1" noChangeArrowheads="1"/>
              </p:cNvPicPr>
              <p:nvPr/>
            </p:nvPicPr>
            <p:blipFill>
              <a:blip r:embed="rId6">
                <a:extLst>
                  <a:ext uri="{28A0092B-C50C-407E-A947-70E740481C1C}">
                    <a14:useLocalDpi xmlns:a14="http://schemas.microsoft.com/office/drawing/2010/main" val="0"/>
                  </a:ext>
                </a:extLst>
              </a:blip>
              <a:srcRect l="79825"/>
              <a:stretch>
                <a:fillRect/>
              </a:stretch>
            </p:blipFill>
            <p:spPr bwMode="auto">
              <a:xfrm>
                <a:off x="1152" y="2880"/>
                <a:ext cx="872" cy="864"/>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5" name="Picture 57" descr="roi offset 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9" y="2879"/>
                <a:ext cx="893" cy="86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6" name="Rectangle 58"/>
              <p:cNvSpPr>
                <a:spLocks noChangeAspect="1" noChangeArrowheads="1"/>
              </p:cNvSpPr>
              <p:nvPr/>
            </p:nvSpPr>
            <p:spPr bwMode="auto">
              <a:xfrm>
                <a:off x="1152" y="2876"/>
                <a:ext cx="846" cy="86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27" name="Rectangle 59"/>
              <p:cNvSpPr>
                <a:spLocks noChangeAspect="1" noChangeArrowheads="1"/>
              </p:cNvSpPr>
              <p:nvPr/>
            </p:nvSpPr>
            <p:spPr bwMode="auto">
              <a:xfrm>
                <a:off x="2028" y="2864"/>
                <a:ext cx="864" cy="864"/>
              </a:xfrm>
              <a:prstGeom prst="rect">
                <a:avLst/>
              </a:prstGeom>
              <a:noFill/>
              <a:ln w="2857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28" name="Rectangle 60"/>
              <p:cNvSpPr>
                <a:spLocks noChangeAspect="1" noChangeArrowheads="1"/>
              </p:cNvSpPr>
              <p:nvPr/>
            </p:nvSpPr>
            <p:spPr bwMode="auto">
              <a:xfrm>
                <a:off x="1360" y="3091"/>
                <a:ext cx="227" cy="227"/>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sp>
            <p:nvSpPr>
              <p:cNvPr id="29" name="Rectangle 61"/>
              <p:cNvSpPr>
                <a:spLocks noChangeAspect="1" noChangeArrowheads="1"/>
              </p:cNvSpPr>
              <p:nvPr/>
            </p:nvSpPr>
            <p:spPr bwMode="auto">
              <a:xfrm>
                <a:off x="2233" y="3104"/>
                <a:ext cx="227" cy="227"/>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p>
            </p:txBody>
          </p:sp>
        </p:grpSp>
      </p:grpSp>
      <p:sp>
        <p:nvSpPr>
          <p:cNvPr id="42" name="TextBox 41"/>
          <p:cNvSpPr txBox="1"/>
          <p:nvPr/>
        </p:nvSpPr>
        <p:spPr>
          <a:xfrm>
            <a:off x="6303282" y="3904686"/>
            <a:ext cx="2711910" cy="2031325"/>
          </a:xfrm>
          <a:prstGeom prst="rect">
            <a:avLst/>
          </a:prstGeom>
          <a:noFill/>
        </p:spPr>
        <p:txBody>
          <a:bodyPr wrap="square" rtlCol="0">
            <a:spAutoFit/>
          </a:bodyPr>
          <a:lstStyle/>
          <a:p>
            <a:r>
              <a:rPr lang="en-IE" dirty="0" smtClean="0"/>
              <a:t>Background intensity decreases but info is lost at offset of 0 and lower values.</a:t>
            </a:r>
          </a:p>
          <a:p>
            <a:r>
              <a:rPr lang="en-IE" dirty="0" smtClean="0"/>
              <a:t>Better to collect image with high background and correct post acquisition.</a:t>
            </a:r>
            <a:endParaRPr lang="en-IE" dirty="0"/>
          </a:p>
        </p:txBody>
      </p:sp>
      <p:cxnSp>
        <p:nvCxnSpPr>
          <p:cNvPr id="45" name="Straight Arrow Connector 44"/>
          <p:cNvCxnSpPr/>
          <p:nvPr/>
        </p:nvCxnSpPr>
        <p:spPr>
          <a:xfrm flipH="1">
            <a:off x="7236296" y="2380920"/>
            <a:ext cx="720080" cy="5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7234934" y="3397898"/>
            <a:ext cx="720080" cy="53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9308" y="6059331"/>
            <a:ext cx="8430257" cy="646331"/>
          </a:xfrm>
          <a:prstGeom prst="rect">
            <a:avLst/>
          </a:prstGeom>
          <a:noFill/>
        </p:spPr>
        <p:txBody>
          <a:bodyPr wrap="none" rtlCol="0">
            <a:spAutoFit/>
          </a:bodyPr>
          <a:lstStyle/>
          <a:p>
            <a:r>
              <a:rPr lang="en-IE" b="1" dirty="0"/>
              <a:t>Background fluorescence decreases precision of fluorescence intensity </a:t>
            </a:r>
            <a:r>
              <a:rPr lang="en-IE" b="1" dirty="0" smtClean="0"/>
              <a:t>measurements`</a:t>
            </a:r>
          </a:p>
          <a:p>
            <a:r>
              <a:rPr lang="en-IE" b="1" dirty="0" smtClean="0"/>
              <a:t>Should be reduced </a:t>
            </a:r>
            <a:endParaRPr lang="en-IE" dirty="0"/>
          </a:p>
        </p:txBody>
      </p:sp>
    </p:spTree>
    <p:extLst>
      <p:ext uri="{BB962C8B-B14F-4D97-AF65-F5344CB8AC3E}">
        <p14:creationId xmlns:p14="http://schemas.microsoft.com/office/powerpoint/2010/main" val="3936982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77"/>
            <a:ext cx="9124528" cy="1143000"/>
          </a:xfrm>
        </p:spPr>
        <p:txBody>
          <a:bodyPr/>
          <a:lstStyle/>
          <a:p>
            <a:r>
              <a:rPr lang="en-IE" dirty="0" smtClean="0"/>
              <a:t>Detector saturation</a:t>
            </a:r>
            <a:endParaRPr lang="en-IE" dirty="0"/>
          </a:p>
        </p:txBody>
      </p:sp>
      <p:pic>
        <p:nvPicPr>
          <p:cNvPr id="4" name="Picture 7" descr="PMT saturation montag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282825"/>
            <a:ext cx="8226425" cy="11620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9"/>
          <p:cNvSpPr>
            <a:spLocks noChangeArrowheads="1"/>
          </p:cNvSpPr>
          <p:nvPr/>
        </p:nvSpPr>
        <p:spPr bwMode="auto">
          <a:xfrm>
            <a:off x="457200" y="2282825"/>
            <a:ext cx="1627188" cy="1160463"/>
          </a:xfrm>
          <a:prstGeom prst="rect">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6" name="Rectangle 10"/>
          <p:cNvSpPr>
            <a:spLocks noChangeArrowheads="1"/>
          </p:cNvSpPr>
          <p:nvPr/>
        </p:nvSpPr>
        <p:spPr bwMode="auto">
          <a:xfrm>
            <a:off x="7059613" y="2282825"/>
            <a:ext cx="1627187" cy="11604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7" name="Rectangle 11"/>
          <p:cNvSpPr>
            <a:spLocks noChangeArrowheads="1"/>
          </p:cNvSpPr>
          <p:nvPr/>
        </p:nvSpPr>
        <p:spPr bwMode="auto">
          <a:xfrm>
            <a:off x="3765550" y="2282825"/>
            <a:ext cx="1608138" cy="1160463"/>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8" name="Rectangle 12"/>
          <p:cNvSpPr>
            <a:spLocks noChangeArrowheads="1"/>
          </p:cNvSpPr>
          <p:nvPr/>
        </p:nvSpPr>
        <p:spPr bwMode="auto">
          <a:xfrm>
            <a:off x="2119313" y="2282825"/>
            <a:ext cx="1617662" cy="1160463"/>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rgbClr val="FF0000"/>
              </a:solidFill>
            </a:endParaRPr>
          </a:p>
        </p:txBody>
      </p:sp>
      <p:sp>
        <p:nvSpPr>
          <p:cNvPr id="9" name="Rectangle 13"/>
          <p:cNvSpPr>
            <a:spLocks noChangeArrowheads="1"/>
          </p:cNvSpPr>
          <p:nvPr/>
        </p:nvSpPr>
        <p:spPr bwMode="auto">
          <a:xfrm>
            <a:off x="5402263" y="2282825"/>
            <a:ext cx="1627187" cy="1160463"/>
          </a:xfrm>
          <a:prstGeom prst="rect">
            <a:avLst/>
          </a:prstGeom>
          <a:noFill/>
          <a:ln w="28575">
            <a:solidFill>
              <a:srgbClr val="66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0" name="Text Box 14"/>
          <p:cNvSpPr txBox="1">
            <a:spLocks noChangeArrowheads="1"/>
          </p:cNvSpPr>
          <p:nvPr/>
        </p:nvSpPr>
        <p:spPr bwMode="auto">
          <a:xfrm>
            <a:off x="660918" y="1398379"/>
            <a:ext cx="2384627" cy="36933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dirty="0">
                <a:solidFill>
                  <a:srgbClr val="FF0000"/>
                </a:solidFill>
              </a:rPr>
              <a:t>Increasing Laser Power </a:t>
            </a:r>
          </a:p>
        </p:txBody>
      </p:sp>
      <p:sp>
        <p:nvSpPr>
          <p:cNvPr id="11" name="Line 15"/>
          <p:cNvSpPr>
            <a:spLocks noChangeShapeType="1"/>
          </p:cNvSpPr>
          <p:nvPr/>
        </p:nvSpPr>
        <p:spPr bwMode="auto">
          <a:xfrm>
            <a:off x="3347864" y="1593906"/>
            <a:ext cx="3816425"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grpSp>
        <p:nvGrpSpPr>
          <p:cNvPr id="12" name="Group 31"/>
          <p:cNvGrpSpPr>
            <a:grpSpLocks/>
          </p:cNvGrpSpPr>
          <p:nvPr/>
        </p:nvGrpSpPr>
        <p:grpSpPr bwMode="auto">
          <a:xfrm>
            <a:off x="465787" y="3603626"/>
            <a:ext cx="8229600" cy="1017587"/>
            <a:chOff x="288" y="2911"/>
            <a:chExt cx="5184" cy="641"/>
          </a:xfrm>
        </p:grpSpPr>
        <p:pic>
          <p:nvPicPr>
            <p:cNvPr id="13" name="Picture 6" descr="PMT saturation montage-2-ro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 y="2917"/>
              <a:ext cx="5182" cy="63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9"/>
            <p:cNvSpPr>
              <a:spLocks noChangeArrowheads="1"/>
            </p:cNvSpPr>
            <p:nvPr/>
          </p:nvSpPr>
          <p:spPr bwMode="auto">
            <a:xfrm>
              <a:off x="288" y="2911"/>
              <a:ext cx="1025" cy="633"/>
            </a:xfrm>
            <a:prstGeom prst="rect">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5" name="Rectangle 20"/>
            <p:cNvSpPr>
              <a:spLocks noChangeArrowheads="1"/>
            </p:cNvSpPr>
            <p:nvPr/>
          </p:nvSpPr>
          <p:spPr bwMode="auto">
            <a:xfrm>
              <a:off x="4447" y="2911"/>
              <a:ext cx="1025" cy="63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6" name="Rectangle 21"/>
            <p:cNvSpPr>
              <a:spLocks noChangeArrowheads="1"/>
            </p:cNvSpPr>
            <p:nvPr/>
          </p:nvSpPr>
          <p:spPr bwMode="auto">
            <a:xfrm>
              <a:off x="2372" y="2911"/>
              <a:ext cx="1013" cy="633"/>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7" name="Rectangle 22"/>
            <p:cNvSpPr>
              <a:spLocks noChangeArrowheads="1"/>
            </p:cNvSpPr>
            <p:nvPr/>
          </p:nvSpPr>
          <p:spPr bwMode="auto">
            <a:xfrm>
              <a:off x="1335" y="2911"/>
              <a:ext cx="1019" cy="633"/>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rgbClr val="FF0000"/>
                </a:solidFill>
              </a:endParaRPr>
            </a:p>
          </p:txBody>
        </p:sp>
        <p:sp>
          <p:nvSpPr>
            <p:cNvPr id="18" name="Rectangle 23"/>
            <p:cNvSpPr>
              <a:spLocks noChangeArrowheads="1"/>
            </p:cNvSpPr>
            <p:nvPr/>
          </p:nvSpPr>
          <p:spPr bwMode="auto">
            <a:xfrm>
              <a:off x="3403" y="2911"/>
              <a:ext cx="1025" cy="633"/>
            </a:xfrm>
            <a:prstGeom prst="rect">
              <a:avLst/>
            </a:prstGeom>
            <a:noFill/>
            <a:ln w="28575">
              <a:solidFill>
                <a:srgbClr val="66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sp>
        <p:nvSpPr>
          <p:cNvPr id="19" name="TextBox 18"/>
          <p:cNvSpPr txBox="1"/>
          <p:nvPr/>
        </p:nvSpPr>
        <p:spPr>
          <a:xfrm flipH="1">
            <a:off x="465785" y="5013176"/>
            <a:ext cx="8229602" cy="923330"/>
          </a:xfrm>
          <a:prstGeom prst="rect">
            <a:avLst/>
          </a:prstGeom>
          <a:noFill/>
        </p:spPr>
        <p:txBody>
          <a:bodyPr wrap="square" rtlCol="0">
            <a:spAutoFit/>
          </a:bodyPr>
          <a:lstStyle/>
          <a:p>
            <a:r>
              <a:rPr lang="en-IE" dirty="0" smtClean="0"/>
              <a:t>If PMT gain, laser power, lamp intensities of camera exposure times are too high , detector can saturate causing a loss of structural information within bright structures</a:t>
            </a:r>
          </a:p>
          <a:p>
            <a:r>
              <a:rPr lang="en-IE" dirty="0" smtClean="0"/>
              <a:t>Best to have NO saturated pixels (red) – use HI-LO look up table (LUT).   </a:t>
            </a:r>
            <a:endParaRPr lang="en-IE" dirty="0"/>
          </a:p>
        </p:txBody>
      </p:sp>
    </p:spTree>
    <p:extLst>
      <p:ext uri="{BB962C8B-B14F-4D97-AF65-F5344CB8AC3E}">
        <p14:creationId xmlns:p14="http://schemas.microsoft.com/office/powerpoint/2010/main" val="424323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normAutofit fontScale="90000"/>
          </a:bodyPr>
          <a:lstStyle/>
          <a:p>
            <a:r>
              <a:rPr lang="en-IE" dirty="0"/>
              <a:t>Sampling frequency: </a:t>
            </a:r>
            <a:r>
              <a:rPr lang="en-IE" dirty="0" err="1"/>
              <a:t>undersampling</a:t>
            </a:r>
            <a:r>
              <a:rPr lang="en-IE" dirty="0"/>
              <a:t/>
            </a:r>
            <a:br>
              <a:rPr lang="en-IE" dirty="0"/>
            </a:br>
            <a:r>
              <a:rPr lang="en-IE" dirty="0"/>
              <a:t>and oversampling</a:t>
            </a:r>
          </a:p>
        </p:txBody>
      </p:sp>
      <p:sp>
        <p:nvSpPr>
          <p:cNvPr id="3" name="Content Placeholder 2"/>
          <p:cNvSpPr>
            <a:spLocks noGrp="1"/>
          </p:cNvSpPr>
          <p:nvPr>
            <p:ph idx="1"/>
          </p:nvPr>
        </p:nvSpPr>
        <p:spPr>
          <a:xfrm>
            <a:off x="338352" y="1370066"/>
            <a:ext cx="2602632" cy="802017"/>
          </a:xfrm>
        </p:spPr>
        <p:txBody>
          <a:bodyPr/>
          <a:lstStyle/>
          <a:p>
            <a:pPr marL="0" indent="0">
              <a:buNone/>
            </a:pPr>
            <a:r>
              <a:rPr lang="en-IE" dirty="0" smtClean="0"/>
              <a:t>Binning</a:t>
            </a:r>
            <a:endParaRPr lang="en-IE" dirty="0"/>
          </a:p>
        </p:txBody>
      </p:sp>
      <p:grpSp>
        <p:nvGrpSpPr>
          <p:cNvPr id="4" name="Group 7"/>
          <p:cNvGrpSpPr>
            <a:grpSpLocks/>
          </p:cNvGrpSpPr>
          <p:nvPr/>
        </p:nvGrpSpPr>
        <p:grpSpPr bwMode="auto">
          <a:xfrm>
            <a:off x="4832299" y="5360696"/>
            <a:ext cx="1049821" cy="1120912"/>
            <a:chOff x="624" y="720"/>
            <a:chExt cx="1104" cy="1104"/>
          </a:xfrm>
        </p:grpSpPr>
        <p:sp>
          <p:nvSpPr>
            <p:cNvPr id="5" name="Oval 8"/>
            <p:cNvSpPr>
              <a:spLocks noChangeArrowheads="1"/>
            </p:cNvSpPr>
            <p:nvPr/>
          </p:nvSpPr>
          <p:spPr bwMode="auto">
            <a:xfrm>
              <a:off x="624" y="720"/>
              <a:ext cx="1104" cy="110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 name="Oval 9"/>
            <p:cNvSpPr>
              <a:spLocks noChangeArrowheads="1"/>
            </p:cNvSpPr>
            <p:nvPr/>
          </p:nvSpPr>
          <p:spPr bwMode="auto">
            <a:xfrm>
              <a:off x="960"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 name="Oval 10"/>
            <p:cNvSpPr>
              <a:spLocks noChangeArrowheads="1"/>
            </p:cNvSpPr>
            <p:nvPr/>
          </p:nvSpPr>
          <p:spPr bwMode="auto">
            <a:xfrm>
              <a:off x="1344"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 name="Freeform 11"/>
            <p:cNvSpPr>
              <a:spLocks/>
            </p:cNvSpPr>
            <p:nvPr/>
          </p:nvSpPr>
          <p:spPr bwMode="auto">
            <a:xfrm>
              <a:off x="864" y="1392"/>
              <a:ext cx="576" cy="192"/>
            </a:xfrm>
            <a:custGeom>
              <a:avLst/>
              <a:gdLst>
                <a:gd name="T0" fmla="*/ 624 w 624"/>
                <a:gd name="T1" fmla="*/ 0 h 192"/>
                <a:gd name="T2" fmla="*/ 336 w 624"/>
                <a:gd name="T3" fmla="*/ 192 h 192"/>
                <a:gd name="T4" fmla="*/ 0 w 624"/>
                <a:gd name="T5" fmla="*/ 0 h 192"/>
              </a:gdLst>
              <a:ahLst/>
              <a:cxnLst>
                <a:cxn ang="0">
                  <a:pos x="T0" y="T1"/>
                </a:cxn>
                <a:cxn ang="0">
                  <a:pos x="T2" y="T3"/>
                </a:cxn>
                <a:cxn ang="0">
                  <a:pos x="T4" y="T5"/>
                </a:cxn>
              </a:cxnLst>
              <a:rect l="0" t="0" r="r" b="b"/>
              <a:pathLst>
                <a:path w="624" h="192">
                  <a:moveTo>
                    <a:pt x="624" y="0"/>
                  </a:moveTo>
                  <a:cubicBezTo>
                    <a:pt x="532" y="96"/>
                    <a:pt x="440" y="192"/>
                    <a:pt x="336" y="192"/>
                  </a:cubicBezTo>
                  <a:cubicBezTo>
                    <a:pt x="232" y="192"/>
                    <a:pt x="56" y="32"/>
                    <a:pt x="0" y="0"/>
                  </a:cubicBezTo>
                </a:path>
              </a:pathLst>
            </a:custGeom>
            <a:noFill/>
            <a:ln w="57150"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grpSp>
        <p:nvGrpSpPr>
          <p:cNvPr id="9" name="Group 12"/>
          <p:cNvGrpSpPr>
            <a:grpSpLocks/>
          </p:cNvGrpSpPr>
          <p:nvPr/>
        </p:nvGrpSpPr>
        <p:grpSpPr bwMode="auto">
          <a:xfrm>
            <a:off x="4765624" y="5360696"/>
            <a:ext cx="1192696" cy="1120912"/>
            <a:chOff x="2064" y="2400"/>
            <a:chExt cx="1014" cy="1015"/>
          </a:xfrm>
        </p:grpSpPr>
        <p:sp>
          <p:nvSpPr>
            <p:cNvPr id="10" name="Rectangle 13"/>
            <p:cNvSpPr>
              <a:spLocks noChangeArrowheads="1"/>
            </p:cNvSpPr>
            <p:nvPr/>
          </p:nvSpPr>
          <p:spPr bwMode="auto">
            <a:xfrm>
              <a:off x="2064" y="2400"/>
              <a:ext cx="1014" cy="101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 name="Line 14"/>
            <p:cNvSpPr>
              <a:spLocks noChangeShapeType="1"/>
            </p:cNvSpPr>
            <p:nvPr/>
          </p:nvSpPr>
          <p:spPr bwMode="auto">
            <a:xfrm>
              <a:off x="2593" y="2400"/>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 name="Line 15"/>
            <p:cNvSpPr>
              <a:spLocks noChangeShapeType="1"/>
            </p:cNvSpPr>
            <p:nvPr/>
          </p:nvSpPr>
          <p:spPr bwMode="auto">
            <a:xfrm>
              <a:off x="2064" y="2885"/>
              <a:ext cx="101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grpSp>
        <p:nvGrpSpPr>
          <p:cNvPr id="13" name="Group 16"/>
          <p:cNvGrpSpPr>
            <a:grpSpLocks/>
          </p:cNvGrpSpPr>
          <p:nvPr/>
        </p:nvGrpSpPr>
        <p:grpSpPr bwMode="auto">
          <a:xfrm>
            <a:off x="7356424" y="5360696"/>
            <a:ext cx="1192696" cy="1120912"/>
            <a:chOff x="1579" y="3228"/>
            <a:chExt cx="1014" cy="1015"/>
          </a:xfrm>
        </p:grpSpPr>
        <p:grpSp>
          <p:nvGrpSpPr>
            <p:cNvPr id="14" name="Group 17"/>
            <p:cNvGrpSpPr>
              <a:grpSpLocks/>
            </p:cNvGrpSpPr>
            <p:nvPr/>
          </p:nvGrpSpPr>
          <p:grpSpPr bwMode="auto">
            <a:xfrm>
              <a:off x="1579" y="3228"/>
              <a:ext cx="1014" cy="1015"/>
              <a:chOff x="624" y="720"/>
              <a:chExt cx="1104" cy="1104"/>
            </a:xfrm>
          </p:grpSpPr>
          <p:sp>
            <p:nvSpPr>
              <p:cNvPr id="18" name="Oval 18"/>
              <p:cNvSpPr>
                <a:spLocks noChangeArrowheads="1"/>
              </p:cNvSpPr>
              <p:nvPr/>
            </p:nvSpPr>
            <p:spPr bwMode="auto">
              <a:xfrm>
                <a:off x="624" y="720"/>
                <a:ext cx="1104" cy="110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9" name="Oval 19"/>
              <p:cNvSpPr>
                <a:spLocks noChangeArrowheads="1"/>
              </p:cNvSpPr>
              <p:nvPr/>
            </p:nvSpPr>
            <p:spPr bwMode="auto">
              <a:xfrm>
                <a:off x="960" y="1056"/>
                <a:ext cx="48" cy="14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20" name="Oval 20"/>
              <p:cNvSpPr>
                <a:spLocks noChangeArrowheads="1"/>
              </p:cNvSpPr>
              <p:nvPr/>
            </p:nvSpPr>
            <p:spPr bwMode="auto">
              <a:xfrm>
                <a:off x="1344" y="1056"/>
                <a:ext cx="48" cy="14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21" name="Freeform 21"/>
              <p:cNvSpPr>
                <a:spLocks/>
              </p:cNvSpPr>
              <p:nvPr/>
            </p:nvSpPr>
            <p:spPr bwMode="auto">
              <a:xfrm>
                <a:off x="864" y="1392"/>
                <a:ext cx="576" cy="192"/>
              </a:xfrm>
              <a:custGeom>
                <a:avLst/>
                <a:gdLst>
                  <a:gd name="T0" fmla="*/ 624 w 624"/>
                  <a:gd name="T1" fmla="*/ 0 h 192"/>
                  <a:gd name="T2" fmla="*/ 336 w 624"/>
                  <a:gd name="T3" fmla="*/ 192 h 192"/>
                  <a:gd name="T4" fmla="*/ 0 w 624"/>
                  <a:gd name="T5" fmla="*/ 0 h 192"/>
                </a:gdLst>
                <a:ahLst/>
                <a:cxnLst>
                  <a:cxn ang="0">
                    <a:pos x="T0" y="T1"/>
                  </a:cxn>
                  <a:cxn ang="0">
                    <a:pos x="T2" y="T3"/>
                  </a:cxn>
                  <a:cxn ang="0">
                    <a:pos x="T4" y="T5"/>
                  </a:cxn>
                </a:cxnLst>
                <a:rect l="0" t="0" r="r" b="b"/>
                <a:pathLst>
                  <a:path w="624" h="192">
                    <a:moveTo>
                      <a:pt x="624" y="0"/>
                    </a:moveTo>
                    <a:cubicBezTo>
                      <a:pt x="532" y="96"/>
                      <a:pt x="440" y="192"/>
                      <a:pt x="336" y="192"/>
                    </a:cubicBezTo>
                    <a:cubicBezTo>
                      <a:pt x="232" y="192"/>
                      <a:pt x="56" y="32"/>
                      <a:pt x="0" y="0"/>
                    </a:cubicBezTo>
                  </a:path>
                </a:pathLst>
              </a:custGeom>
              <a:solidFill>
                <a:srgbClr val="FFFF00"/>
              </a:solidFill>
              <a:ln w="57150" cmpd="sng">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15" name="Rectangle 22"/>
            <p:cNvSpPr>
              <a:spLocks noChangeArrowheads="1"/>
            </p:cNvSpPr>
            <p:nvPr/>
          </p:nvSpPr>
          <p:spPr bwMode="auto">
            <a:xfrm>
              <a:off x="1579" y="3228"/>
              <a:ext cx="1014" cy="1015"/>
            </a:xfrm>
            <a:prstGeom prst="rect">
              <a:avLst/>
            </a:prstGeom>
            <a:solidFill>
              <a:srgbClr val="FFFF99"/>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 name="Line 23"/>
            <p:cNvSpPr>
              <a:spLocks noChangeShapeType="1"/>
            </p:cNvSpPr>
            <p:nvPr/>
          </p:nvSpPr>
          <p:spPr bwMode="auto">
            <a:xfrm>
              <a:off x="1579" y="3713"/>
              <a:ext cx="101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7" name="Line 24"/>
            <p:cNvSpPr>
              <a:spLocks noChangeShapeType="1"/>
            </p:cNvSpPr>
            <p:nvPr/>
          </p:nvSpPr>
          <p:spPr bwMode="auto">
            <a:xfrm>
              <a:off x="2108" y="3228"/>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grpSp>
        <p:nvGrpSpPr>
          <p:cNvPr id="22" name="Group 25"/>
          <p:cNvGrpSpPr>
            <a:grpSpLocks/>
          </p:cNvGrpSpPr>
          <p:nvPr/>
        </p:nvGrpSpPr>
        <p:grpSpPr bwMode="auto">
          <a:xfrm>
            <a:off x="4770800" y="3608096"/>
            <a:ext cx="1187519" cy="1120912"/>
            <a:chOff x="3072" y="672"/>
            <a:chExt cx="1248" cy="1104"/>
          </a:xfrm>
        </p:grpSpPr>
        <p:grpSp>
          <p:nvGrpSpPr>
            <p:cNvPr id="23" name="Group 26"/>
            <p:cNvGrpSpPr>
              <a:grpSpLocks/>
            </p:cNvGrpSpPr>
            <p:nvPr/>
          </p:nvGrpSpPr>
          <p:grpSpPr bwMode="auto">
            <a:xfrm>
              <a:off x="3072" y="672"/>
              <a:ext cx="1248" cy="1104"/>
              <a:chOff x="3168" y="672"/>
              <a:chExt cx="1248" cy="1104"/>
            </a:xfrm>
          </p:grpSpPr>
          <p:grpSp>
            <p:nvGrpSpPr>
              <p:cNvPr id="28" name="Group 27"/>
              <p:cNvGrpSpPr>
                <a:grpSpLocks/>
              </p:cNvGrpSpPr>
              <p:nvPr/>
            </p:nvGrpSpPr>
            <p:grpSpPr bwMode="auto">
              <a:xfrm>
                <a:off x="3216" y="672"/>
                <a:ext cx="1104" cy="1104"/>
                <a:chOff x="624" y="720"/>
                <a:chExt cx="1104" cy="1104"/>
              </a:xfrm>
            </p:grpSpPr>
            <p:sp>
              <p:nvSpPr>
                <p:cNvPr id="34" name="Oval 28"/>
                <p:cNvSpPr>
                  <a:spLocks noChangeArrowheads="1"/>
                </p:cNvSpPr>
                <p:nvPr/>
              </p:nvSpPr>
              <p:spPr bwMode="auto">
                <a:xfrm>
                  <a:off x="624" y="720"/>
                  <a:ext cx="1104" cy="110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5" name="Oval 29"/>
                <p:cNvSpPr>
                  <a:spLocks noChangeArrowheads="1"/>
                </p:cNvSpPr>
                <p:nvPr/>
              </p:nvSpPr>
              <p:spPr bwMode="auto">
                <a:xfrm>
                  <a:off x="960"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6" name="Oval 30"/>
                <p:cNvSpPr>
                  <a:spLocks noChangeArrowheads="1"/>
                </p:cNvSpPr>
                <p:nvPr/>
              </p:nvSpPr>
              <p:spPr bwMode="auto">
                <a:xfrm>
                  <a:off x="1344"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7" name="Freeform 31"/>
                <p:cNvSpPr>
                  <a:spLocks/>
                </p:cNvSpPr>
                <p:nvPr/>
              </p:nvSpPr>
              <p:spPr bwMode="auto">
                <a:xfrm>
                  <a:off x="864" y="1392"/>
                  <a:ext cx="576" cy="192"/>
                </a:xfrm>
                <a:custGeom>
                  <a:avLst/>
                  <a:gdLst>
                    <a:gd name="T0" fmla="*/ 624 w 624"/>
                    <a:gd name="T1" fmla="*/ 0 h 192"/>
                    <a:gd name="T2" fmla="*/ 336 w 624"/>
                    <a:gd name="T3" fmla="*/ 192 h 192"/>
                    <a:gd name="T4" fmla="*/ 0 w 624"/>
                    <a:gd name="T5" fmla="*/ 0 h 192"/>
                  </a:gdLst>
                  <a:ahLst/>
                  <a:cxnLst>
                    <a:cxn ang="0">
                      <a:pos x="T0" y="T1"/>
                    </a:cxn>
                    <a:cxn ang="0">
                      <a:pos x="T2" y="T3"/>
                    </a:cxn>
                    <a:cxn ang="0">
                      <a:pos x="T4" y="T5"/>
                    </a:cxn>
                  </a:cxnLst>
                  <a:rect l="0" t="0" r="r" b="b"/>
                  <a:pathLst>
                    <a:path w="624" h="192">
                      <a:moveTo>
                        <a:pt x="624" y="0"/>
                      </a:moveTo>
                      <a:cubicBezTo>
                        <a:pt x="532" y="96"/>
                        <a:pt x="440" y="192"/>
                        <a:pt x="336" y="192"/>
                      </a:cubicBezTo>
                      <a:cubicBezTo>
                        <a:pt x="232" y="192"/>
                        <a:pt x="56" y="32"/>
                        <a:pt x="0" y="0"/>
                      </a:cubicBezTo>
                    </a:path>
                  </a:pathLst>
                </a:custGeom>
                <a:noFill/>
                <a:ln w="57150"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29" name="Rectangle 32"/>
              <p:cNvSpPr>
                <a:spLocks noChangeArrowheads="1"/>
              </p:cNvSpPr>
              <p:nvPr/>
            </p:nvSpPr>
            <p:spPr bwMode="auto">
              <a:xfrm>
                <a:off x="3168" y="672"/>
                <a:ext cx="1248" cy="1104"/>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0" name="Line 33"/>
              <p:cNvSpPr>
                <a:spLocks noChangeShapeType="1"/>
              </p:cNvSpPr>
              <p:nvPr/>
            </p:nvSpPr>
            <p:spPr bwMode="auto">
              <a:xfrm>
                <a:off x="3792" y="672"/>
                <a:ext cx="0" cy="110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1" name="Line 34"/>
              <p:cNvSpPr>
                <a:spLocks noChangeShapeType="1"/>
              </p:cNvSpPr>
              <p:nvPr/>
            </p:nvSpPr>
            <p:spPr bwMode="auto">
              <a:xfrm>
                <a:off x="3168" y="1200"/>
                <a:ext cx="124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2" name="Line 35"/>
              <p:cNvSpPr>
                <a:spLocks noChangeShapeType="1"/>
              </p:cNvSpPr>
              <p:nvPr/>
            </p:nvSpPr>
            <p:spPr bwMode="auto">
              <a:xfrm>
                <a:off x="3168" y="1488"/>
                <a:ext cx="124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33" name="Line 36"/>
              <p:cNvSpPr>
                <a:spLocks noChangeShapeType="1"/>
              </p:cNvSpPr>
              <p:nvPr/>
            </p:nvSpPr>
            <p:spPr bwMode="auto">
              <a:xfrm>
                <a:off x="3168" y="912"/>
                <a:ext cx="124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24" name="Line 37"/>
            <p:cNvSpPr>
              <a:spLocks noChangeShapeType="1"/>
            </p:cNvSpPr>
            <p:nvPr/>
          </p:nvSpPr>
          <p:spPr bwMode="auto">
            <a:xfrm>
              <a:off x="3456" y="672"/>
              <a:ext cx="0" cy="110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25" name="Line 38"/>
            <p:cNvSpPr>
              <a:spLocks noChangeShapeType="1"/>
            </p:cNvSpPr>
            <p:nvPr/>
          </p:nvSpPr>
          <p:spPr bwMode="auto">
            <a:xfrm>
              <a:off x="3264" y="672"/>
              <a:ext cx="0" cy="110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26" name="Line 39"/>
            <p:cNvSpPr>
              <a:spLocks noChangeShapeType="1"/>
            </p:cNvSpPr>
            <p:nvPr/>
          </p:nvSpPr>
          <p:spPr bwMode="auto">
            <a:xfrm>
              <a:off x="3936" y="672"/>
              <a:ext cx="0" cy="110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27" name="Line 40"/>
            <p:cNvSpPr>
              <a:spLocks noChangeShapeType="1"/>
            </p:cNvSpPr>
            <p:nvPr/>
          </p:nvSpPr>
          <p:spPr bwMode="auto">
            <a:xfrm>
              <a:off x="4128" y="672"/>
              <a:ext cx="0" cy="110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grpSp>
        <p:nvGrpSpPr>
          <p:cNvPr id="38" name="Group 41"/>
          <p:cNvGrpSpPr>
            <a:grpSpLocks/>
          </p:cNvGrpSpPr>
          <p:nvPr/>
        </p:nvGrpSpPr>
        <p:grpSpPr bwMode="auto">
          <a:xfrm>
            <a:off x="7361600" y="3608096"/>
            <a:ext cx="1187519" cy="1120912"/>
            <a:chOff x="2770" y="3228"/>
            <a:chExt cx="1147" cy="1015"/>
          </a:xfrm>
        </p:grpSpPr>
        <p:grpSp>
          <p:nvGrpSpPr>
            <p:cNvPr id="39" name="Group 42"/>
            <p:cNvGrpSpPr>
              <a:grpSpLocks/>
            </p:cNvGrpSpPr>
            <p:nvPr/>
          </p:nvGrpSpPr>
          <p:grpSpPr bwMode="auto">
            <a:xfrm>
              <a:off x="2814" y="3228"/>
              <a:ext cx="1014" cy="1015"/>
              <a:chOff x="624" y="720"/>
              <a:chExt cx="1104" cy="1104"/>
            </a:xfrm>
          </p:grpSpPr>
          <p:sp>
            <p:nvSpPr>
              <p:cNvPr id="70" name="Oval 43"/>
              <p:cNvSpPr>
                <a:spLocks noChangeArrowheads="1"/>
              </p:cNvSpPr>
              <p:nvPr/>
            </p:nvSpPr>
            <p:spPr bwMode="auto">
              <a:xfrm>
                <a:off x="624" y="720"/>
                <a:ext cx="1104" cy="110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1" name="Oval 44"/>
              <p:cNvSpPr>
                <a:spLocks noChangeArrowheads="1"/>
              </p:cNvSpPr>
              <p:nvPr/>
            </p:nvSpPr>
            <p:spPr bwMode="auto">
              <a:xfrm>
                <a:off x="960"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2" name="Oval 45"/>
              <p:cNvSpPr>
                <a:spLocks noChangeArrowheads="1"/>
              </p:cNvSpPr>
              <p:nvPr/>
            </p:nvSpPr>
            <p:spPr bwMode="auto">
              <a:xfrm>
                <a:off x="1344"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3" name="Freeform 46"/>
              <p:cNvSpPr>
                <a:spLocks/>
              </p:cNvSpPr>
              <p:nvPr/>
            </p:nvSpPr>
            <p:spPr bwMode="auto">
              <a:xfrm>
                <a:off x="864" y="1392"/>
                <a:ext cx="576" cy="192"/>
              </a:xfrm>
              <a:custGeom>
                <a:avLst/>
                <a:gdLst>
                  <a:gd name="T0" fmla="*/ 624 w 624"/>
                  <a:gd name="T1" fmla="*/ 0 h 192"/>
                  <a:gd name="T2" fmla="*/ 336 w 624"/>
                  <a:gd name="T3" fmla="*/ 192 h 192"/>
                  <a:gd name="T4" fmla="*/ 0 w 624"/>
                  <a:gd name="T5" fmla="*/ 0 h 192"/>
                </a:gdLst>
                <a:ahLst/>
                <a:cxnLst>
                  <a:cxn ang="0">
                    <a:pos x="T0" y="T1"/>
                  </a:cxn>
                  <a:cxn ang="0">
                    <a:pos x="T2" y="T3"/>
                  </a:cxn>
                  <a:cxn ang="0">
                    <a:pos x="T4" y="T5"/>
                  </a:cxn>
                </a:cxnLst>
                <a:rect l="0" t="0" r="r" b="b"/>
                <a:pathLst>
                  <a:path w="624" h="192">
                    <a:moveTo>
                      <a:pt x="624" y="0"/>
                    </a:moveTo>
                    <a:cubicBezTo>
                      <a:pt x="532" y="96"/>
                      <a:pt x="440" y="192"/>
                      <a:pt x="336" y="192"/>
                    </a:cubicBezTo>
                    <a:cubicBezTo>
                      <a:pt x="232" y="192"/>
                      <a:pt x="56" y="32"/>
                      <a:pt x="0" y="0"/>
                    </a:cubicBezTo>
                  </a:path>
                </a:pathLst>
              </a:custGeom>
              <a:noFill/>
              <a:ln w="57150"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useBgFill="1">
          <p:nvSpPr>
            <p:cNvPr id="40" name="Rectangle 47"/>
            <p:cNvSpPr>
              <a:spLocks noChangeArrowheads="1"/>
            </p:cNvSpPr>
            <p:nvPr/>
          </p:nvSpPr>
          <p:spPr bwMode="auto">
            <a:xfrm>
              <a:off x="2770" y="3228"/>
              <a:ext cx="176" cy="221"/>
            </a:xfrm>
            <a:prstGeom prst="rect">
              <a:avLst/>
            </a:prstGeom>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useBgFill="1">
          <p:nvSpPr>
            <p:cNvPr id="41" name="Rectangle 48"/>
            <p:cNvSpPr>
              <a:spLocks noChangeArrowheads="1"/>
            </p:cNvSpPr>
            <p:nvPr/>
          </p:nvSpPr>
          <p:spPr bwMode="auto">
            <a:xfrm>
              <a:off x="2770" y="3978"/>
              <a:ext cx="176" cy="265"/>
            </a:xfrm>
            <a:prstGeom prst="rect">
              <a:avLst/>
            </a:prstGeom>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useBgFill="1">
          <p:nvSpPr>
            <p:cNvPr id="42" name="Rectangle 49"/>
            <p:cNvSpPr>
              <a:spLocks noChangeArrowheads="1"/>
            </p:cNvSpPr>
            <p:nvPr/>
          </p:nvSpPr>
          <p:spPr bwMode="auto">
            <a:xfrm>
              <a:off x="3740" y="3228"/>
              <a:ext cx="177" cy="221"/>
            </a:xfrm>
            <a:prstGeom prst="rect">
              <a:avLst/>
            </a:prstGeom>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useBgFill="1">
          <p:nvSpPr>
            <p:cNvPr id="43" name="Rectangle 50"/>
            <p:cNvSpPr>
              <a:spLocks noChangeArrowheads="1"/>
            </p:cNvSpPr>
            <p:nvPr/>
          </p:nvSpPr>
          <p:spPr bwMode="auto">
            <a:xfrm>
              <a:off x="3740" y="3978"/>
              <a:ext cx="177" cy="265"/>
            </a:xfrm>
            <a:prstGeom prst="rect">
              <a:avLst/>
            </a:prstGeom>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44" name="Rectangle 51"/>
            <p:cNvSpPr>
              <a:spLocks noChangeArrowheads="1"/>
            </p:cNvSpPr>
            <p:nvPr/>
          </p:nvSpPr>
          <p:spPr bwMode="auto">
            <a:xfrm>
              <a:off x="2770" y="3713"/>
              <a:ext cx="176" cy="265"/>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45" name="Rectangle 52"/>
            <p:cNvSpPr>
              <a:spLocks noChangeArrowheads="1"/>
            </p:cNvSpPr>
            <p:nvPr/>
          </p:nvSpPr>
          <p:spPr bwMode="auto">
            <a:xfrm>
              <a:off x="2770" y="3449"/>
              <a:ext cx="176" cy="264"/>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46" name="Rectangle 53"/>
            <p:cNvSpPr>
              <a:spLocks noChangeArrowheads="1"/>
            </p:cNvSpPr>
            <p:nvPr/>
          </p:nvSpPr>
          <p:spPr bwMode="auto">
            <a:xfrm>
              <a:off x="3740" y="3449"/>
              <a:ext cx="177" cy="264"/>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47" name="Rectangle 54"/>
            <p:cNvSpPr>
              <a:spLocks noChangeArrowheads="1"/>
            </p:cNvSpPr>
            <p:nvPr/>
          </p:nvSpPr>
          <p:spPr bwMode="auto">
            <a:xfrm>
              <a:off x="3740" y="3713"/>
              <a:ext cx="177" cy="265"/>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48" name="Rectangle 55"/>
            <p:cNvSpPr>
              <a:spLocks noChangeArrowheads="1"/>
            </p:cNvSpPr>
            <p:nvPr/>
          </p:nvSpPr>
          <p:spPr bwMode="auto">
            <a:xfrm>
              <a:off x="2946" y="3978"/>
              <a:ext cx="177" cy="265"/>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49" name="Rectangle 56"/>
            <p:cNvSpPr>
              <a:spLocks noChangeArrowheads="1"/>
            </p:cNvSpPr>
            <p:nvPr/>
          </p:nvSpPr>
          <p:spPr bwMode="auto">
            <a:xfrm>
              <a:off x="3564" y="3978"/>
              <a:ext cx="176" cy="265"/>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0" name="Rectangle 57"/>
            <p:cNvSpPr>
              <a:spLocks noChangeArrowheads="1"/>
            </p:cNvSpPr>
            <p:nvPr/>
          </p:nvSpPr>
          <p:spPr bwMode="auto">
            <a:xfrm>
              <a:off x="2946" y="3228"/>
              <a:ext cx="177" cy="221"/>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1" name="Rectangle 58"/>
            <p:cNvSpPr>
              <a:spLocks noChangeArrowheads="1"/>
            </p:cNvSpPr>
            <p:nvPr/>
          </p:nvSpPr>
          <p:spPr bwMode="auto">
            <a:xfrm>
              <a:off x="3564" y="3228"/>
              <a:ext cx="176" cy="221"/>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2" name="Rectangle 59"/>
            <p:cNvSpPr>
              <a:spLocks noChangeArrowheads="1"/>
            </p:cNvSpPr>
            <p:nvPr/>
          </p:nvSpPr>
          <p:spPr bwMode="auto">
            <a:xfrm>
              <a:off x="3123" y="3978"/>
              <a:ext cx="220" cy="265"/>
            </a:xfrm>
            <a:prstGeom prst="rect">
              <a:avLst/>
            </a:prstGeom>
            <a:solidFill>
              <a:srgbClr val="FF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3" name="Rectangle 60"/>
            <p:cNvSpPr>
              <a:spLocks noChangeArrowheads="1"/>
            </p:cNvSpPr>
            <p:nvPr/>
          </p:nvSpPr>
          <p:spPr bwMode="auto">
            <a:xfrm>
              <a:off x="3343" y="3978"/>
              <a:ext cx="221" cy="265"/>
            </a:xfrm>
            <a:prstGeom prst="rect">
              <a:avLst/>
            </a:prstGeom>
            <a:solidFill>
              <a:srgbClr val="FFFF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4" name="Rectangle 61"/>
            <p:cNvSpPr>
              <a:spLocks noChangeArrowheads="1"/>
            </p:cNvSpPr>
            <p:nvPr/>
          </p:nvSpPr>
          <p:spPr bwMode="auto">
            <a:xfrm>
              <a:off x="3123" y="3228"/>
              <a:ext cx="220" cy="221"/>
            </a:xfrm>
            <a:prstGeom prst="rect">
              <a:avLst/>
            </a:prstGeom>
            <a:solidFill>
              <a:srgbClr val="F9F43B"/>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5" name="Rectangle 62"/>
            <p:cNvSpPr>
              <a:spLocks noChangeArrowheads="1"/>
            </p:cNvSpPr>
            <p:nvPr/>
          </p:nvSpPr>
          <p:spPr bwMode="auto">
            <a:xfrm>
              <a:off x="3343" y="3228"/>
              <a:ext cx="221" cy="221"/>
            </a:xfrm>
            <a:prstGeom prst="rect">
              <a:avLst/>
            </a:prstGeom>
            <a:solidFill>
              <a:srgbClr val="F9F43B"/>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6" name="Rectangle 63"/>
            <p:cNvSpPr>
              <a:spLocks noChangeArrowheads="1"/>
            </p:cNvSpPr>
            <p:nvPr/>
          </p:nvSpPr>
          <p:spPr bwMode="auto">
            <a:xfrm>
              <a:off x="2946" y="3713"/>
              <a:ext cx="177" cy="265"/>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7" name="Rectangle 64"/>
            <p:cNvSpPr>
              <a:spLocks noChangeArrowheads="1"/>
            </p:cNvSpPr>
            <p:nvPr/>
          </p:nvSpPr>
          <p:spPr bwMode="auto">
            <a:xfrm>
              <a:off x="3123" y="3449"/>
              <a:ext cx="220" cy="264"/>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8" name="Rectangle 65"/>
            <p:cNvSpPr>
              <a:spLocks noChangeArrowheads="1"/>
            </p:cNvSpPr>
            <p:nvPr/>
          </p:nvSpPr>
          <p:spPr bwMode="auto">
            <a:xfrm>
              <a:off x="3343" y="3449"/>
              <a:ext cx="221" cy="264"/>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59" name="Rectangle 66"/>
            <p:cNvSpPr>
              <a:spLocks noChangeArrowheads="1"/>
            </p:cNvSpPr>
            <p:nvPr/>
          </p:nvSpPr>
          <p:spPr bwMode="auto">
            <a:xfrm>
              <a:off x="3343" y="3713"/>
              <a:ext cx="221" cy="265"/>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0" name="Rectangle 67"/>
            <p:cNvSpPr>
              <a:spLocks noChangeArrowheads="1"/>
            </p:cNvSpPr>
            <p:nvPr/>
          </p:nvSpPr>
          <p:spPr bwMode="auto">
            <a:xfrm>
              <a:off x="3123" y="3713"/>
              <a:ext cx="220" cy="265"/>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1" name="Rectangle 68"/>
            <p:cNvSpPr>
              <a:spLocks noChangeArrowheads="1"/>
            </p:cNvSpPr>
            <p:nvPr/>
          </p:nvSpPr>
          <p:spPr bwMode="auto">
            <a:xfrm>
              <a:off x="2770" y="3228"/>
              <a:ext cx="1147" cy="101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2" name="Line 69"/>
            <p:cNvSpPr>
              <a:spLocks noChangeShapeType="1"/>
            </p:cNvSpPr>
            <p:nvPr/>
          </p:nvSpPr>
          <p:spPr bwMode="auto">
            <a:xfrm>
              <a:off x="3343" y="3228"/>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3" name="Line 70"/>
            <p:cNvSpPr>
              <a:spLocks noChangeShapeType="1"/>
            </p:cNvSpPr>
            <p:nvPr/>
          </p:nvSpPr>
          <p:spPr bwMode="auto">
            <a:xfrm>
              <a:off x="2770" y="3713"/>
              <a:ext cx="114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4" name="Line 71"/>
            <p:cNvSpPr>
              <a:spLocks noChangeShapeType="1"/>
            </p:cNvSpPr>
            <p:nvPr/>
          </p:nvSpPr>
          <p:spPr bwMode="auto">
            <a:xfrm>
              <a:off x="2770" y="3978"/>
              <a:ext cx="114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5" name="Line 72"/>
            <p:cNvSpPr>
              <a:spLocks noChangeShapeType="1"/>
            </p:cNvSpPr>
            <p:nvPr/>
          </p:nvSpPr>
          <p:spPr bwMode="auto">
            <a:xfrm>
              <a:off x="2770" y="3449"/>
              <a:ext cx="114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6" name="Line 73"/>
            <p:cNvSpPr>
              <a:spLocks noChangeShapeType="1"/>
            </p:cNvSpPr>
            <p:nvPr/>
          </p:nvSpPr>
          <p:spPr bwMode="auto">
            <a:xfrm>
              <a:off x="3123" y="3228"/>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7" name="Line 74"/>
            <p:cNvSpPr>
              <a:spLocks noChangeShapeType="1"/>
            </p:cNvSpPr>
            <p:nvPr/>
          </p:nvSpPr>
          <p:spPr bwMode="auto">
            <a:xfrm>
              <a:off x="2946" y="3228"/>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8" name="Line 75"/>
            <p:cNvSpPr>
              <a:spLocks noChangeShapeType="1"/>
            </p:cNvSpPr>
            <p:nvPr/>
          </p:nvSpPr>
          <p:spPr bwMode="auto">
            <a:xfrm>
              <a:off x="3564" y="3228"/>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69" name="Line 76"/>
            <p:cNvSpPr>
              <a:spLocks noChangeShapeType="1"/>
            </p:cNvSpPr>
            <p:nvPr/>
          </p:nvSpPr>
          <p:spPr bwMode="auto">
            <a:xfrm>
              <a:off x="3740" y="3228"/>
              <a:ext cx="0" cy="101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grpSp>
        <p:nvGrpSpPr>
          <p:cNvPr id="74" name="Group 77"/>
          <p:cNvGrpSpPr>
            <a:grpSpLocks/>
          </p:cNvGrpSpPr>
          <p:nvPr/>
        </p:nvGrpSpPr>
        <p:grpSpPr bwMode="auto">
          <a:xfrm>
            <a:off x="4770800" y="1866608"/>
            <a:ext cx="1187519" cy="1120913"/>
            <a:chOff x="4093" y="1720"/>
            <a:chExt cx="1147" cy="1015"/>
          </a:xfrm>
        </p:grpSpPr>
        <p:grpSp>
          <p:nvGrpSpPr>
            <p:cNvPr id="75" name="Group 78"/>
            <p:cNvGrpSpPr>
              <a:grpSpLocks/>
            </p:cNvGrpSpPr>
            <p:nvPr/>
          </p:nvGrpSpPr>
          <p:grpSpPr bwMode="auto">
            <a:xfrm>
              <a:off x="4137" y="1720"/>
              <a:ext cx="1015" cy="1015"/>
              <a:chOff x="624" y="720"/>
              <a:chExt cx="1104" cy="1104"/>
            </a:xfrm>
          </p:grpSpPr>
          <p:sp>
            <p:nvSpPr>
              <p:cNvPr id="98" name="Oval 79"/>
              <p:cNvSpPr>
                <a:spLocks noChangeArrowheads="1"/>
              </p:cNvSpPr>
              <p:nvPr/>
            </p:nvSpPr>
            <p:spPr bwMode="auto">
              <a:xfrm>
                <a:off x="624" y="720"/>
                <a:ext cx="1104" cy="1104"/>
              </a:xfrm>
              <a:prstGeom prst="ellipse">
                <a:avLst/>
              </a:prstGeom>
              <a:solidFill>
                <a:srgbClr val="FFFF00"/>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9" name="Oval 80"/>
              <p:cNvSpPr>
                <a:spLocks noChangeArrowheads="1"/>
              </p:cNvSpPr>
              <p:nvPr/>
            </p:nvSpPr>
            <p:spPr bwMode="auto">
              <a:xfrm>
                <a:off x="960" y="1056"/>
                <a:ext cx="48" cy="144"/>
              </a:xfrm>
              <a:prstGeom prst="ellipse">
                <a:avLst/>
              </a:prstGeom>
              <a:solidFill>
                <a:srgbClr val="000000"/>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0" name="Oval 81"/>
              <p:cNvSpPr>
                <a:spLocks noChangeArrowheads="1"/>
              </p:cNvSpPr>
              <p:nvPr/>
            </p:nvSpPr>
            <p:spPr bwMode="auto">
              <a:xfrm>
                <a:off x="1344" y="1056"/>
                <a:ext cx="48" cy="144"/>
              </a:xfrm>
              <a:prstGeom prst="ellipse">
                <a:avLst/>
              </a:prstGeom>
              <a:solidFill>
                <a:srgbClr val="000000"/>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1" name="Freeform 82"/>
              <p:cNvSpPr>
                <a:spLocks/>
              </p:cNvSpPr>
              <p:nvPr/>
            </p:nvSpPr>
            <p:spPr bwMode="auto">
              <a:xfrm>
                <a:off x="864" y="1392"/>
                <a:ext cx="576" cy="192"/>
              </a:xfrm>
              <a:custGeom>
                <a:avLst/>
                <a:gdLst>
                  <a:gd name="T0" fmla="*/ 624 w 624"/>
                  <a:gd name="T1" fmla="*/ 0 h 192"/>
                  <a:gd name="T2" fmla="*/ 336 w 624"/>
                  <a:gd name="T3" fmla="*/ 192 h 192"/>
                  <a:gd name="T4" fmla="*/ 0 w 624"/>
                  <a:gd name="T5" fmla="*/ 0 h 192"/>
                </a:gdLst>
                <a:ahLst/>
                <a:cxnLst>
                  <a:cxn ang="0">
                    <a:pos x="T0" y="T1"/>
                  </a:cxn>
                  <a:cxn ang="0">
                    <a:pos x="T2" y="T3"/>
                  </a:cxn>
                  <a:cxn ang="0">
                    <a:pos x="T4" y="T5"/>
                  </a:cxn>
                </a:cxnLst>
                <a:rect l="0" t="0" r="r" b="b"/>
                <a:pathLst>
                  <a:path w="624" h="192">
                    <a:moveTo>
                      <a:pt x="624" y="0"/>
                    </a:moveTo>
                    <a:cubicBezTo>
                      <a:pt x="532" y="96"/>
                      <a:pt x="440" y="192"/>
                      <a:pt x="336" y="192"/>
                    </a:cubicBezTo>
                    <a:cubicBezTo>
                      <a:pt x="232" y="192"/>
                      <a:pt x="56" y="32"/>
                      <a:pt x="0" y="0"/>
                    </a:cubicBezTo>
                  </a:path>
                </a:pathLst>
              </a:custGeom>
              <a:noFill/>
              <a:ln w="19050"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76" name="Rectangle 83"/>
            <p:cNvSpPr>
              <a:spLocks noChangeArrowheads="1"/>
            </p:cNvSpPr>
            <p:nvPr/>
          </p:nvSpPr>
          <p:spPr bwMode="auto">
            <a:xfrm>
              <a:off x="4093" y="1720"/>
              <a:ext cx="1147" cy="101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7" name="Line 84"/>
            <p:cNvSpPr>
              <a:spLocks noChangeShapeType="1"/>
            </p:cNvSpPr>
            <p:nvPr/>
          </p:nvSpPr>
          <p:spPr bwMode="auto">
            <a:xfrm>
              <a:off x="4666"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8" name="Line 85"/>
            <p:cNvSpPr>
              <a:spLocks noChangeShapeType="1"/>
            </p:cNvSpPr>
            <p:nvPr/>
          </p:nvSpPr>
          <p:spPr bwMode="auto">
            <a:xfrm>
              <a:off x="4093" y="2205"/>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79" name="Line 86"/>
            <p:cNvSpPr>
              <a:spLocks noChangeShapeType="1"/>
            </p:cNvSpPr>
            <p:nvPr/>
          </p:nvSpPr>
          <p:spPr bwMode="auto">
            <a:xfrm>
              <a:off x="4093" y="2470"/>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0" name="Line 87"/>
            <p:cNvSpPr>
              <a:spLocks noChangeShapeType="1"/>
            </p:cNvSpPr>
            <p:nvPr/>
          </p:nvSpPr>
          <p:spPr bwMode="auto">
            <a:xfrm>
              <a:off x="4093" y="1941"/>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1" name="Line 88"/>
            <p:cNvSpPr>
              <a:spLocks noChangeShapeType="1"/>
            </p:cNvSpPr>
            <p:nvPr/>
          </p:nvSpPr>
          <p:spPr bwMode="auto">
            <a:xfrm>
              <a:off x="4472"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2" name="Line 89"/>
            <p:cNvSpPr>
              <a:spLocks noChangeShapeType="1"/>
            </p:cNvSpPr>
            <p:nvPr/>
          </p:nvSpPr>
          <p:spPr bwMode="auto">
            <a:xfrm>
              <a:off x="4278"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3" name="Line 90"/>
            <p:cNvSpPr>
              <a:spLocks noChangeShapeType="1"/>
            </p:cNvSpPr>
            <p:nvPr/>
          </p:nvSpPr>
          <p:spPr bwMode="auto">
            <a:xfrm>
              <a:off x="4860"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4" name="Line 91"/>
            <p:cNvSpPr>
              <a:spLocks noChangeShapeType="1"/>
            </p:cNvSpPr>
            <p:nvPr/>
          </p:nvSpPr>
          <p:spPr bwMode="auto">
            <a:xfrm>
              <a:off x="5054"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5" name="Line 92"/>
            <p:cNvSpPr>
              <a:spLocks noChangeShapeType="1"/>
            </p:cNvSpPr>
            <p:nvPr/>
          </p:nvSpPr>
          <p:spPr bwMode="auto">
            <a:xfrm>
              <a:off x="4375"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6" name="Line 93"/>
            <p:cNvSpPr>
              <a:spLocks noChangeShapeType="1"/>
            </p:cNvSpPr>
            <p:nvPr/>
          </p:nvSpPr>
          <p:spPr bwMode="auto">
            <a:xfrm>
              <a:off x="4763"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7" name="Line 94"/>
            <p:cNvSpPr>
              <a:spLocks noChangeShapeType="1"/>
            </p:cNvSpPr>
            <p:nvPr/>
          </p:nvSpPr>
          <p:spPr bwMode="auto">
            <a:xfrm>
              <a:off x="4957"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8" name="Line 95"/>
            <p:cNvSpPr>
              <a:spLocks noChangeShapeType="1"/>
            </p:cNvSpPr>
            <p:nvPr/>
          </p:nvSpPr>
          <p:spPr bwMode="auto">
            <a:xfrm>
              <a:off x="5152"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89" name="Line 96"/>
            <p:cNvSpPr>
              <a:spLocks noChangeShapeType="1"/>
            </p:cNvSpPr>
            <p:nvPr/>
          </p:nvSpPr>
          <p:spPr bwMode="auto">
            <a:xfrm>
              <a:off x="4181"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0" name="Line 97"/>
            <p:cNvSpPr>
              <a:spLocks noChangeShapeType="1"/>
            </p:cNvSpPr>
            <p:nvPr/>
          </p:nvSpPr>
          <p:spPr bwMode="auto">
            <a:xfrm>
              <a:off x="4569" y="1720"/>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1" name="Line 98"/>
            <p:cNvSpPr>
              <a:spLocks noChangeShapeType="1"/>
            </p:cNvSpPr>
            <p:nvPr/>
          </p:nvSpPr>
          <p:spPr bwMode="auto">
            <a:xfrm>
              <a:off x="4093" y="2029"/>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2" name="Line 99"/>
            <p:cNvSpPr>
              <a:spLocks noChangeShapeType="1"/>
            </p:cNvSpPr>
            <p:nvPr/>
          </p:nvSpPr>
          <p:spPr bwMode="auto">
            <a:xfrm>
              <a:off x="4093" y="2382"/>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3" name="Line 100"/>
            <p:cNvSpPr>
              <a:spLocks noChangeShapeType="1"/>
            </p:cNvSpPr>
            <p:nvPr/>
          </p:nvSpPr>
          <p:spPr bwMode="auto">
            <a:xfrm>
              <a:off x="4093" y="2647"/>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4" name="Line 101"/>
            <p:cNvSpPr>
              <a:spLocks noChangeShapeType="1"/>
            </p:cNvSpPr>
            <p:nvPr/>
          </p:nvSpPr>
          <p:spPr bwMode="auto">
            <a:xfrm>
              <a:off x="4093" y="2558"/>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5" name="Line 102"/>
            <p:cNvSpPr>
              <a:spLocks noChangeShapeType="1"/>
            </p:cNvSpPr>
            <p:nvPr/>
          </p:nvSpPr>
          <p:spPr bwMode="auto">
            <a:xfrm>
              <a:off x="4093" y="1852"/>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6" name="Line 103"/>
            <p:cNvSpPr>
              <a:spLocks noChangeShapeType="1"/>
            </p:cNvSpPr>
            <p:nvPr/>
          </p:nvSpPr>
          <p:spPr bwMode="auto">
            <a:xfrm>
              <a:off x="4093" y="2117"/>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97" name="Line 104"/>
            <p:cNvSpPr>
              <a:spLocks noChangeShapeType="1"/>
            </p:cNvSpPr>
            <p:nvPr/>
          </p:nvSpPr>
          <p:spPr bwMode="auto">
            <a:xfrm>
              <a:off x="4093" y="2294"/>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grpSp>
        <p:nvGrpSpPr>
          <p:cNvPr id="102" name="Group 105"/>
          <p:cNvGrpSpPr>
            <a:grpSpLocks/>
          </p:cNvGrpSpPr>
          <p:nvPr/>
        </p:nvGrpSpPr>
        <p:grpSpPr bwMode="auto">
          <a:xfrm>
            <a:off x="7361600" y="1866608"/>
            <a:ext cx="1187519" cy="1120913"/>
            <a:chOff x="4181" y="3228"/>
            <a:chExt cx="1147" cy="1015"/>
          </a:xfrm>
        </p:grpSpPr>
        <p:sp>
          <p:nvSpPr>
            <p:cNvPr id="103" name="Oval 106"/>
            <p:cNvSpPr>
              <a:spLocks noChangeArrowheads="1"/>
            </p:cNvSpPr>
            <p:nvPr/>
          </p:nvSpPr>
          <p:spPr bwMode="auto">
            <a:xfrm>
              <a:off x="4225" y="3228"/>
              <a:ext cx="1015" cy="1015"/>
            </a:xfrm>
            <a:prstGeom prst="ellipse">
              <a:avLst/>
            </a:prstGeom>
            <a:solidFill>
              <a:srgbClr val="FFFF00"/>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4" name="Rectangle 107"/>
            <p:cNvSpPr>
              <a:spLocks noChangeArrowheads="1"/>
            </p:cNvSpPr>
            <p:nvPr/>
          </p:nvSpPr>
          <p:spPr bwMode="auto">
            <a:xfrm>
              <a:off x="4181" y="3537"/>
              <a:ext cx="88" cy="88"/>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5" name="Rectangle 108"/>
            <p:cNvSpPr>
              <a:spLocks noChangeArrowheads="1"/>
            </p:cNvSpPr>
            <p:nvPr/>
          </p:nvSpPr>
          <p:spPr bwMode="auto">
            <a:xfrm>
              <a:off x="4181" y="3801"/>
              <a:ext cx="88" cy="89"/>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6" name="Rectangle 109"/>
            <p:cNvSpPr>
              <a:spLocks noChangeArrowheads="1"/>
            </p:cNvSpPr>
            <p:nvPr/>
          </p:nvSpPr>
          <p:spPr bwMode="auto">
            <a:xfrm>
              <a:off x="4358" y="3228"/>
              <a:ext cx="88" cy="132"/>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7" name="Rectangle 110"/>
            <p:cNvSpPr>
              <a:spLocks noChangeArrowheads="1"/>
            </p:cNvSpPr>
            <p:nvPr/>
          </p:nvSpPr>
          <p:spPr bwMode="auto">
            <a:xfrm>
              <a:off x="5152" y="3978"/>
              <a:ext cx="88" cy="88"/>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8" name="Rectangle 111"/>
            <p:cNvSpPr>
              <a:spLocks noChangeArrowheads="1"/>
            </p:cNvSpPr>
            <p:nvPr/>
          </p:nvSpPr>
          <p:spPr bwMode="auto">
            <a:xfrm>
              <a:off x="5063" y="4066"/>
              <a:ext cx="89" cy="88"/>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09" name="Rectangle 112"/>
            <p:cNvSpPr>
              <a:spLocks noChangeArrowheads="1"/>
            </p:cNvSpPr>
            <p:nvPr/>
          </p:nvSpPr>
          <p:spPr bwMode="auto">
            <a:xfrm>
              <a:off x="4975" y="4154"/>
              <a:ext cx="88" cy="89"/>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0" name="Rectangle 113"/>
            <p:cNvSpPr>
              <a:spLocks noChangeArrowheads="1"/>
            </p:cNvSpPr>
            <p:nvPr/>
          </p:nvSpPr>
          <p:spPr bwMode="auto">
            <a:xfrm>
              <a:off x="4181" y="3625"/>
              <a:ext cx="88" cy="88"/>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1" name="Rectangle 114"/>
            <p:cNvSpPr>
              <a:spLocks noChangeArrowheads="1"/>
            </p:cNvSpPr>
            <p:nvPr/>
          </p:nvSpPr>
          <p:spPr bwMode="auto">
            <a:xfrm>
              <a:off x="4181" y="3713"/>
              <a:ext cx="88" cy="88"/>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2" name="Rectangle 115"/>
            <p:cNvSpPr>
              <a:spLocks noChangeArrowheads="1"/>
            </p:cNvSpPr>
            <p:nvPr/>
          </p:nvSpPr>
          <p:spPr bwMode="auto">
            <a:xfrm>
              <a:off x="4269" y="3978"/>
              <a:ext cx="89" cy="88"/>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3" name="Rectangle 116"/>
            <p:cNvSpPr>
              <a:spLocks noChangeArrowheads="1"/>
            </p:cNvSpPr>
            <p:nvPr/>
          </p:nvSpPr>
          <p:spPr bwMode="auto">
            <a:xfrm>
              <a:off x="5063" y="3360"/>
              <a:ext cx="89" cy="89"/>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4" name="Rectangle 117"/>
            <p:cNvSpPr>
              <a:spLocks noChangeArrowheads="1"/>
            </p:cNvSpPr>
            <p:nvPr/>
          </p:nvSpPr>
          <p:spPr bwMode="auto">
            <a:xfrm>
              <a:off x="5152" y="3449"/>
              <a:ext cx="88" cy="88"/>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5" name="Rectangle 118"/>
            <p:cNvSpPr>
              <a:spLocks noChangeArrowheads="1"/>
            </p:cNvSpPr>
            <p:nvPr/>
          </p:nvSpPr>
          <p:spPr bwMode="auto">
            <a:xfrm>
              <a:off x="5152" y="3890"/>
              <a:ext cx="88" cy="88"/>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6" name="Rectangle 119"/>
            <p:cNvSpPr>
              <a:spLocks noChangeArrowheads="1"/>
            </p:cNvSpPr>
            <p:nvPr/>
          </p:nvSpPr>
          <p:spPr bwMode="auto">
            <a:xfrm>
              <a:off x="4446" y="3228"/>
              <a:ext cx="88" cy="132"/>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7" name="Rectangle 120"/>
            <p:cNvSpPr>
              <a:spLocks noChangeArrowheads="1"/>
            </p:cNvSpPr>
            <p:nvPr/>
          </p:nvSpPr>
          <p:spPr bwMode="auto">
            <a:xfrm>
              <a:off x="4269" y="3449"/>
              <a:ext cx="89"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8" name="Rectangle 121"/>
            <p:cNvSpPr>
              <a:spLocks noChangeArrowheads="1"/>
            </p:cNvSpPr>
            <p:nvPr/>
          </p:nvSpPr>
          <p:spPr bwMode="auto">
            <a:xfrm>
              <a:off x="4975" y="3228"/>
              <a:ext cx="88" cy="132"/>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19" name="Rectangle 122"/>
            <p:cNvSpPr>
              <a:spLocks noChangeArrowheads="1"/>
            </p:cNvSpPr>
            <p:nvPr/>
          </p:nvSpPr>
          <p:spPr bwMode="auto">
            <a:xfrm>
              <a:off x="4843" y="3228"/>
              <a:ext cx="132" cy="132"/>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0" name="Rectangle 123"/>
            <p:cNvSpPr>
              <a:spLocks noChangeArrowheads="1"/>
            </p:cNvSpPr>
            <p:nvPr/>
          </p:nvSpPr>
          <p:spPr bwMode="auto">
            <a:xfrm>
              <a:off x="4534" y="4154"/>
              <a:ext cx="88" cy="89"/>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1" name="Rectangle 124"/>
            <p:cNvSpPr>
              <a:spLocks noChangeArrowheads="1"/>
            </p:cNvSpPr>
            <p:nvPr/>
          </p:nvSpPr>
          <p:spPr bwMode="auto">
            <a:xfrm>
              <a:off x="4843" y="4154"/>
              <a:ext cx="132" cy="89"/>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2" name="Rectangle 125"/>
            <p:cNvSpPr>
              <a:spLocks noChangeArrowheads="1"/>
            </p:cNvSpPr>
            <p:nvPr/>
          </p:nvSpPr>
          <p:spPr bwMode="auto">
            <a:xfrm>
              <a:off x="4446" y="4154"/>
              <a:ext cx="88" cy="89"/>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3" name="Rectangle 126"/>
            <p:cNvSpPr>
              <a:spLocks noChangeArrowheads="1"/>
            </p:cNvSpPr>
            <p:nvPr/>
          </p:nvSpPr>
          <p:spPr bwMode="auto">
            <a:xfrm>
              <a:off x="4269" y="3360"/>
              <a:ext cx="89" cy="89"/>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4" name="Rectangle 127"/>
            <p:cNvSpPr>
              <a:spLocks noChangeArrowheads="1"/>
            </p:cNvSpPr>
            <p:nvPr/>
          </p:nvSpPr>
          <p:spPr bwMode="auto">
            <a:xfrm>
              <a:off x="4358" y="3449"/>
              <a:ext cx="88" cy="88"/>
            </a:xfrm>
            <a:prstGeom prst="rect">
              <a:avLst/>
            </a:prstGeom>
            <a:solidFill>
              <a:srgbClr val="FFFF5B"/>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5" name="Rectangle 128"/>
            <p:cNvSpPr>
              <a:spLocks noChangeArrowheads="1"/>
            </p:cNvSpPr>
            <p:nvPr/>
          </p:nvSpPr>
          <p:spPr bwMode="auto">
            <a:xfrm>
              <a:off x="4269" y="3890"/>
              <a:ext cx="89" cy="88"/>
            </a:xfrm>
            <a:prstGeom prst="rect">
              <a:avLst/>
            </a:prstGeom>
            <a:solidFill>
              <a:srgbClr val="FFFF5B"/>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6" name="Rectangle 129"/>
            <p:cNvSpPr>
              <a:spLocks noChangeArrowheads="1"/>
            </p:cNvSpPr>
            <p:nvPr/>
          </p:nvSpPr>
          <p:spPr bwMode="auto">
            <a:xfrm>
              <a:off x="4358" y="4066"/>
              <a:ext cx="88" cy="88"/>
            </a:xfrm>
            <a:prstGeom prst="rect">
              <a:avLst/>
            </a:prstGeom>
            <a:solidFill>
              <a:srgbClr val="FFFF6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7" name="Rectangle 130"/>
            <p:cNvSpPr>
              <a:spLocks noChangeArrowheads="1"/>
            </p:cNvSpPr>
            <p:nvPr/>
          </p:nvSpPr>
          <p:spPr bwMode="auto">
            <a:xfrm>
              <a:off x="4622" y="4154"/>
              <a:ext cx="133" cy="89"/>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8" name="Rectangle 131"/>
            <p:cNvSpPr>
              <a:spLocks noChangeArrowheads="1"/>
            </p:cNvSpPr>
            <p:nvPr/>
          </p:nvSpPr>
          <p:spPr bwMode="auto">
            <a:xfrm>
              <a:off x="4755" y="4154"/>
              <a:ext cx="88" cy="89"/>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29" name="Rectangle 132"/>
            <p:cNvSpPr>
              <a:spLocks noChangeArrowheads="1"/>
            </p:cNvSpPr>
            <p:nvPr/>
          </p:nvSpPr>
          <p:spPr bwMode="auto">
            <a:xfrm>
              <a:off x="4975" y="4066"/>
              <a:ext cx="88"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0" name="Rectangle 133"/>
            <p:cNvSpPr>
              <a:spLocks noChangeArrowheads="1"/>
            </p:cNvSpPr>
            <p:nvPr/>
          </p:nvSpPr>
          <p:spPr bwMode="auto">
            <a:xfrm>
              <a:off x="5063" y="3978"/>
              <a:ext cx="89"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1" name="Rectangle 134"/>
            <p:cNvSpPr>
              <a:spLocks noChangeArrowheads="1"/>
            </p:cNvSpPr>
            <p:nvPr/>
          </p:nvSpPr>
          <p:spPr bwMode="auto">
            <a:xfrm>
              <a:off x="5152" y="3801"/>
              <a:ext cx="88" cy="89"/>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2" name="Rectangle 135"/>
            <p:cNvSpPr>
              <a:spLocks noChangeArrowheads="1"/>
            </p:cNvSpPr>
            <p:nvPr/>
          </p:nvSpPr>
          <p:spPr bwMode="auto">
            <a:xfrm>
              <a:off x="5152" y="3713"/>
              <a:ext cx="88"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3" name="Rectangle 136"/>
            <p:cNvSpPr>
              <a:spLocks noChangeArrowheads="1"/>
            </p:cNvSpPr>
            <p:nvPr/>
          </p:nvSpPr>
          <p:spPr bwMode="auto">
            <a:xfrm>
              <a:off x="5152" y="3625"/>
              <a:ext cx="88"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4" name="Rectangle 137"/>
            <p:cNvSpPr>
              <a:spLocks noChangeArrowheads="1"/>
            </p:cNvSpPr>
            <p:nvPr/>
          </p:nvSpPr>
          <p:spPr bwMode="auto">
            <a:xfrm>
              <a:off x="5152" y="3537"/>
              <a:ext cx="88"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5" name="Rectangle 138"/>
            <p:cNvSpPr>
              <a:spLocks noChangeArrowheads="1"/>
            </p:cNvSpPr>
            <p:nvPr/>
          </p:nvSpPr>
          <p:spPr bwMode="auto">
            <a:xfrm>
              <a:off x="4534" y="3228"/>
              <a:ext cx="88" cy="132"/>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6" name="Rectangle 139"/>
            <p:cNvSpPr>
              <a:spLocks noChangeArrowheads="1"/>
            </p:cNvSpPr>
            <p:nvPr/>
          </p:nvSpPr>
          <p:spPr bwMode="auto">
            <a:xfrm>
              <a:off x="4755" y="3228"/>
              <a:ext cx="88" cy="132"/>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7" name="Rectangle 140"/>
            <p:cNvSpPr>
              <a:spLocks noChangeArrowheads="1"/>
            </p:cNvSpPr>
            <p:nvPr/>
          </p:nvSpPr>
          <p:spPr bwMode="auto">
            <a:xfrm>
              <a:off x="4622" y="3228"/>
              <a:ext cx="133" cy="132"/>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8" name="Rectangle 141"/>
            <p:cNvSpPr>
              <a:spLocks noChangeArrowheads="1"/>
            </p:cNvSpPr>
            <p:nvPr/>
          </p:nvSpPr>
          <p:spPr bwMode="auto">
            <a:xfrm>
              <a:off x="4358" y="3360"/>
              <a:ext cx="88" cy="89"/>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39" name="Rectangle 142"/>
            <p:cNvSpPr>
              <a:spLocks noChangeArrowheads="1"/>
            </p:cNvSpPr>
            <p:nvPr/>
          </p:nvSpPr>
          <p:spPr bwMode="auto">
            <a:xfrm>
              <a:off x="4455" y="3537"/>
              <a:ext cx="192"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0" name="Rectangle 143"/>
            <p:cNvSpPr>
              <a:spLocks noChangeArrowheads="1"/>
            </p:cNvSpPr>
            <p:nvPr/>
          </p:nvSpPr>
          <p:spPr bwMode="auto">
            <a:xfrm>
              <a:off x="4358" y="3537"/>
              <a:ext cx="88" cy="88"/>
            </a:xfrm>
            <a:prstGeom prst="rect">
              <a:avLst/>
            </a:prstGeom>
            <a:solidFill>
              <a:srgbClr val="FFFF27"/>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1" name="Rectangle 144"/>
            <p:cNvSpPr>
              <a:spLocks noChangeArrowheads="1"/>
            </p:cNvSpPr>
            <p:nvPr/>
          </p:nvSpPr>
          <p:spPr bwMode="auto">
            <a:xfrm>
              <a:off x="4455" y="3625"/>
              <a:ext cx="192"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2" name="Rectangle 145"/>
            <p:cNvSpPr>
              <a:spLocks noChangeArrowheads="1"/>
            </p:cNvSpPr>
            <p:nvPr/>
          </p:nvSpPr>
          <p:spPr bwMode="auto">
            <a:xfrm>
              <a:off x="4843" y="3537"/>
              <a:ext cx="111"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3" name="Rectangle 146"/>
            <p:cNvSpPr>
              <a:spLocks noChangeArrowheads="1"/>
            </p:cNvSpPr>
            <p:nvPr/>
          </p:nvSpPr>
          <p:spPr bwMode="auto">
            <a:xfrm>
              <a:off x="4843" y="3625"/>
              <a:ext cx="112"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4" name="Rectangle 147"/>
            <p:cNvSpPr>
              <a:spLocks noChangeArrowheads="1"/>
            </p:cNvSpPr>
            <p:nvPr/>
          </p:nvSpPr>
          <p:spPr bwMode="auto">
            <a:xfrm>
              <a:off x="4755" y="3978"/>
              <a:ext cx="88"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5" name="Rectangle 148"/>
            <p:cNvSpPr>
              <a:spLocks noChangeArrowheads="1"/>
            </p:cNvSpPr>
            <p:nvPr/>
          </p:nvSpPr>
          <p:spPr bwMode="auto">
            <a:xfrm>
              <a:off x="4557" y="3890"/>
              <a:ext cx="97"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6" name="Rectangle 149"/>
            <p:cNvSpPr>
              <a:spLocks noChangeArrowheads="1"/>
            </p:cNvSpPr>
            <p:nvPr/>
          </p:nvSpPr>
          <p:spPr bwMode="auto">
            <a:xfrm>
              <a:off x="4560" y="3978"/>
              <a:ext cx="62"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7" name="Rectangle 150"/>
            <p:cNvSpPr>
              <a:spLocks noChangeArrowheads="1"/>
            </p:cNvSpPr>
            <p:nvPr/>
          </p:nvSpPr>
          <p:spPr bwMode="auto">
            <a:xfrm>
              <a:off x="4462" y="3798"/>
              <a:ext cx="101" cy="89"/>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8" name="Rectangle 151"/>
            <p:cNvSpPr>
              <a:spLocks noChangeArrowheads="1"/>
            </p:cNvSpPr>
            <p:nvPr/>
          </p:nvSpPr>
          <p:spPr bwMode="auto">
            <a:xfrm>
              <a:off x="4943" y="3801"/>
              <a:ext cx="96" cy="89"/>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49" name="Rectangle 152"/>
            <p:cNvSpPr>
              <a:spLocks noChangeArrowheads="1"/>
            </p:cNvSpPr>
            <p:nvPr/>
          </p:nvSpPr>
          <p:spPr bwMode="auto">
            <a:xfrm>
              <a:off x="4843" y="3890"/>
              <a:ext cx="106"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0" name="Rectangle 153"/>
            <p:cNvSpPr>
              <a:spLocks noChangeArrowheads="1"/>
            </p:cNvSpPr>
            <p:nvPr/>
          </p:nvSpPr>
          <p:spPr bwMode="auto">
            <a:xfrm>
              <a:off x="4622" y="3978"/>
              <a:ext cx="133" cy="88"/>
            </a:xfrm>
            <a:prstGeom prst="rect">
              <a:avLst/>
            </a:prstGeom>
            <a:solidFill>
              <a:srgbClr val="FFFF99"/>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1" name="Rectangle 154"/>
            <p:cNvSpPr>
              <a:spLocks noChangeArrowheads="1"/>
            </p:cNvSpPr>
            <p:nvPr/>
          </p:nvSpPr>
          <p:spPr bwMode="auto">
            <a:xfrm>
              <a:off x="4181" y="3228"/>
              <a:ext cx="1147" cy="101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2" name="Line 155"/>
            <p:cNvSpPr>
              <a:spLocks noChangeShapeType="1"/>
            </p:cNvSpPr>
            <p:nvPr/>
          </p:nvSpPr>
          <p:spPr bwMode="auto">
            <a:xfrm>
              <a:off x="4754"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3" name="Line 156"/>
            <p:cNvSpPr>
              <a:spLocks noChangeShapeType="1"/>
            </p:cNvSpPr>
            <p:nvPr/>
          </p:nvSpPr>
          <p:spPr bwMode="auto">
            <a:xfrm>
              <a:off x="4181" y="3713"/>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4" name="Line 157"/>
            <p:cNvSpPr>
              <a:spLocks noChangeShapeType="1"/>
            </p:cNvSpPr>
            <p:nvPr/>
          </p:nvSpPr>
          <p:spPr bwMode="auto">
            <a:xfrm>
              <a:off x="4181" y="3978"/>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5" name="Line 158"/>
            <p:cNvSpPr>
              <a:spLocks noChangeShapeType="1"/>
            </p:cNvSpPr>
            <p:nvPr/>
          </p:nvSpPr>
          <p:spPr bwMode="auto">
            <a:xfrm>
              <a:off x="4181" y="3449"/>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6" name="Line 159"/>
            <p:cNvSpPr>
              <a:spLocks noChangeShapeType="1"/>
            </p:cNvSpPr>
            <p:nvPr/>
          </p:nvSpPr>
          <p:spPr bwMode="auto">
            <a:xfrm>
              <a:off x="4560"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7" name="Line 160"/>
            <p:cNvSpPr>
              <a:spLocks noChangeShapeType="1"/>
            </p:cNvSpPr>
            <p:nvPr/>
          </p:nvSpPr>
          <p:spPr bwMode="auto">
            <a:xfrm>
              <a:off x="4366"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8" name="Line 161"/>
            <p:cNvSpPr>
              <a:spLocks noChangeShapeType="1"/>
            </p:cNvSpPr>
            <p:nvPr/>
          </p:nvSpPr>
          <p:spPr bwMode="auto">
            <a:xfrm>
              <a:off x="4948"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59" name="Line 162"/>
            <p:cNvSpPr>
              <a:spLocks noChangeShapeType="1"/>
            </p:cNvSpPr>
            <p:nvPr/>
          </p:nvSpPr>
          <p:spPr bwMode="auto">
            <a:xfrm>
              <a:off x="5142"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0" name="Line 163"/>
            <p:cNvSpPr>
              <a:spLocks noChangeShapeType="1"/>
            </p:cNvSpPr>
            <p:nvPr/>
          </p:nvSpPr>
          <p:spPr bwMode="auto">
            <a:xfrm>
              <a:off x="4463"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1" name="Line 164"/>
            <p:cNvSpPr>
              <a:spLocks noChangeShapeType="1"/>
            </p:cNvSpPr>
            <p:nvPr/>
          </p:nvSpPr>
          <p:spPr bwMode="auto">
            <a:xfrm>
              <a:off x="4851"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2" name="Line 165"/>
            <p:cNvSpPr>
              <a:spLocks noChangeShapeType="1"/>
            </p:cNvSpPr>
            <p:nvPr/>
          </p:nvSpPr>
          <p:spPr bwMode="auto">
            <a:xfrm>
              <a:off x="5045"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3" name="Line 166"/>
            <p:cNvSpPr>
              <a:spLocks noChangeShapeType="1"/>
            </p:cNvSpPr>
            <p:nvPr/>
          </p:nvSpPr>
          <p:spPr bwMode="auto">
            <a:xfrm>
              <a:off x="5240"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4" name="Line 167"/>
            <p:cNvSpPr>
              <a:spLocks noChangeShapeType="1"/>
            </p:cNvSpPr>
            <p:nvPr/>
          </p:nvSpPr>
          <p:spPr bwMode="auto">
            <a:xfrm>
              <a:off x="4269"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5" name="Line 168"/>
            <p:cNvSpPr>
              <a:spLocks noChangeShapeType="1"/>
            </p:cNvSpPr>
            <p:nvPr/>
          </p:nvSpPr>
          <p:spPr bwMode="auto">
            <a:xfrm>
              <a:off x="4657" y="3228"/>
              <a:ext cx="0" cy="101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6" name="Line 169"/>
            <p:cNvSpPr>
              <a:spLocks noChangeShapeType="1"/>
            </p:cNvSpPr>
            <p:nvPr/>
          </p:nvSpPr>
          <p:spPr bwMode="auto">
            <a:xfrm>
              <a:off x="4181" y="3537"/>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7" name="Line 170"/>
            <p:cNvSpPr>
              <a:spLocks noChangeShapeType="1"/>
            </p:cNvSpPr>
            <p:nvPr/>
          </p:nvSpPr>
          <p:spPr bwMode="auto">
            <a:xfrm>
              <a:off x="4181" y="3890"/>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8" name="Line 171"/>
            <p:cNvSpPr>
              <a:spLocks noChangeShapeType="1"/>
            </p:cNvSpPr>
            <p:nvPr/>
          </p:nvSpPr>
          <p:spPr bwMode="auto">
            <a:xfrm>
              <a:off x="4181" y="4154"/>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69" name="Line 172"/>
            <p:cNvSpPr>
              <a:spLocks noChangeShapeType="1"/>
            </p:cNvSpPr>
            <p:nvPr/>
          </p:nvSpPr>
          <p:spPr bwMode="auto">
            <a:xfrm>
              <a:off x="4181" y="4066"/>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70" name="Line 173"/>
            <p:cNvSpPr>
              <a:spLocks noChangeShapeType="1"/>
            </p:cNvSpPr>
            <p:nvPr/>
          </p:nvSpPr>
          <p:spPr bwMode="auto">
            <a:xfrm>
              <a:off x="4181" y="3360"/>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71" name="Line 174"/>
            <p:cNvSpPr>
              <a:spLocks noChangeShapeType="1"/>
            </p:cNvSpPr>
            <p:nvPr/>
          </p:nvSpPr>
          <p:spPr bwMode="auto">
            <a:xfrm>
              <a:off x="4181" y="3625"/>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72" name="Line 175"/>
            <p:cNvSpPr>
              <a:spLocks noChangeShapeType="1"/>
            </p:cNvSpPr>
            <p:nvPr/>
          </p:nvSpPr>
          <p:spPr bwMode="auto">
            <a:xfrm>
              <a:off x="4181" y="3801"/>
              <a:ext cx="1147" cy="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173" name="AutoShape 176"/>
          <p:cNvSpPr>
            <a:spLocks noChangeArrowheads="1"/>
          </p:cNvSpPr>
          <p:nvPr/>
        </p:nvSpPr>
        <p:spPr bwMode="auto">
          <a:xfrm rot="16200000" flipH="1">
            <a:off x="6285934" y="2054659"/>
            <a:ext cx="244059" cy="319914"/>
          </a:xfrm>
          <a:prstGeom prst="downArrow">
            <a:avLst>
              <a:gd name="adj1" fmla="val 50000"/>
              <a:gd name="adj2" fmla="val 34955"/>
            </a:avLst>
          </a:prstGeom>
          <a:solidFill>
            <a:srgbClr val="BBE0E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nvGrpSpPr>
          <p:cNvPr id="174" name="Group 178"/>
          <p:cNvGrpSpPr>
            <a:grpSpLocks/>
          </p:cNvGrpSpPr>
          <p:nvPr/>
        </p:nvGrpSpPr>
        <p:grpSpPr bwMode="auto">
          <a:xfrm>
            <a:off x="2940984" y="1875938"/>
            <a:ext cx="1050856" cy="1120913"/>
            <a:chOff x="416" y="1728"/>
            <a:chExt cx="1015" cy="1015"/>
          </a:xfrm>
        </p:grpSpPr>
        <p:grpSp>
          <p:nvGrpSpPr>
            <p:cNvPr id="175" name="Group 179"/>
            <p:cNvGrpSpPr>
              <a:grpSpLocks/>
            </p:cNvGrpSpPr>
            <p:nvPr/>
          </p:nvGrpSpPr>
          <p:grpSpPr bwMode="auto">
            <a:xfrm>
              <a:off x="416" y="1728"/>
              <a:ext cx="1015" cy="1015"/>
              <a:chOff x="624" y="720"/>
              <a:chExt cx="1104" cy="1104"/>
            </a:xfrm>
          </p:grpSpPr>
          <p:sp>
            <p:nvSpPr>
              <p:cNvPr id="177" name="Oval 180"/>
              <p:cNvSpPr>
                <a:spLocks noChangeArrowheads="1"/>
              </p:cNvSpPr>
              <p:nvPr/>
            </p:nvSpPr>
            <p:spPr bwMode="auto">
              <a:xfrm>
                <a:off x="624" y="720"/>
                <a:ext cx="1104" cy="1104"/>
              </a:xfrm>
              <a:prstGeom prst="ellipse">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78" name="Oval 181"/>
              <p:cNvSpPr>
                <a:spLocks noChangeArrowheads="1"/>
              </p:cNvSpPr>
              <p:nvPr/>
            </p:nvSpPr>
            <p:spPr bwMode="auto">
              <a:xfrm>
                <a:off x="960"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79" name="Oval 182"/>
              <p:cNvSpPr>
                <a:spLocks noChangeArrowheads="1"/>
              </p:cNvSpPr>
              <p:nvPr/>
            </p:nvSpPr>
            <p:spPr bwMode="auto">
              <a:xfrm>
                <a:off x="1344" y="1056"/>
                <a:ext cx="48" cy="144"/>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80" name="Freeform 183"/>
              <p:cNvSpPr>
                <a:spLocks/>
              </p:cNvSpPr>
              <p:nvPr/>
            </p:nvSpPr>
            <p:spPr bwMode="auto">
              <a:xfrm>
                <a:off x="864" y="1392"/>
                <a:ext cx="576" cy="192"/>
              </a:xfrm>
              <a:custGeom>
                <a:avLst/>
                <a:gdLst>
                  <a:gd name="T0" fmla="*/ 624 w 624"/>
                  <a:gd name="T1" fmla="*/ 0 h 192"/>
                  <a:gd name="T2" fmla="*/ 336 w 624"/>
                  <a:gd name="T3" fmla="*/ 192 h 192"/>
                  <a:gd name="T4" fmla="*/ 0 w 624"/>
                  <a:gd name="T5" fmla="*/ 0 h 192"/>
                </a:gdLst>
                <a:ahLst/>
                <a:cxnLst>
                  <a:cxn ang="0">
                    <a:pos x="T0" y="T1"/>
                  </a:cxn>
                  <a:cxn ang="0">
                    <a:pos x="T2" y="T3"/>
                  </a:cxn>
                  <a:cxn ang="0">
                    <a:pos x="T4" y="T5"/>
                  </a:cxn>
                </a:cxnLst>
                <a:rect l="0" t="0" r="r" b="b"/>
                <a:pathLst>
                  <a:path w="624" h="192">
                    <a:moveTo>
                      <a:pt x="624" y="0"/>
                    </a:moveTo>
                    <a:cubicBezTo>
                      <a:pt x="532" y="96"/>
                      <a:pt x="440" y="192"/>
                      <a:pt x="336" y="192"/>
                    </a:cubicBezTo>
                    <a:cubicBezTo>
                      <a:pt x="232" y="192"/>
                      <a:pt x="56" y="32"/>
                      <a:pt x="0" y="0"/>
                    </a:cubicBezTo>
                  </a:path>
                </a:pathLst>
              </a:custGeom>
              <a:noFill/>
              <a:ln w="57150" cmpd="sng">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176" name="Rectangle 184"/>
            <p:cNvSpPr>
              <a:spLocks noChangeArrowheads="1"/>
            </p:cNvSpPr>
            <p:nvPr/>
          </p:nvSpPr>
          <p:spPr bwMode="auto">
            <a:xfrm>
              <a:off x="416" y="1728"/>
              <a:ext cx="1015" cy="101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grpSp>
      <p:sp>
        <p:nvSpPr>
          <p:cNvPr id="181" name="AutoShape 185"/>
          <p:cNvSpPr>
            <a:spLocks noChangeArrowheads="1"/>
          </p:cNvSpPr>
          <p:nvPr/>
        </p:nvSpPr>
        <p:spPr bwMode="auto">
          <a:xfrm rot="16200000" flipH="1">
            <a:off x="6285932" y="3761220"/>
            <a:ext cx="244060" cy="319916"/>
          </a:xfrm>
          <a:prstGeom prst="downArrow">
            <a:avLst>
              <a:gd name="adj1" fmla="val 50000"/>
              <a:gd name="adj2" fmla="val 34955"/>
            </a:avLst>
          </a:prstGeom>
          <a:solidFill>
            <a:srgbClr val="BBE0E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82" name="AutoShape 186"/>
          <p:cNvSpPr>
            <a:spLocks noChangeArrowheads="1"/>
          </p:cNvSpPr>
          <p:nvPr/>
        </p:nvSpPr>
        <p:spPr bwMode="auto">
          <a:xfrm rot="16200000" flipH="1">
            <a:off x="6285932" y="5513820"/>
            <a:ext cx="244060" cy="319916"/>
          </a:xfrm>
          <a:prstGeom prst="downArrow">
            <a:avLst>
              <a:gd name="adj1" fmla="val 50000"/>
              <a:gd name="adj2" fmla="val 34955"/>
            </a:avLst>
          </a:prstGeom>
          <a:solidFill>
            <a:srgbClr val="BBE0E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IE" sz="1800" b="0" i="0" u="none" strike="noStrike" kern="0" cap="none" spc="0" normalizeH="0" baseline="0" noProof="0" smtClean="0">
              <a:ln>
                <a:noFill/>
              </a:ln>
              <a:solidFill>
                <a:sysClr val="windowText" lastClr="000000"/>
              </a:solidFill>
              <a:effectLst/>
              <a:uLnTx/>
              <a:uFillTx/>
            </a:endParaRPr>
          </a:p>
        </p:txBody>
      </p:sp>
      <p:sp>
        <p:nvSpPr>
          <p:cNvPr id="183" name="TextBox 182"/>
          <p:cNvSpPr txBox="1"/>
          <p:nvPr/>
        </p:nvSpPr>
        <p:spPr>
          <a:xfrm>
            <a:off x="251136" y="3172119"/>
            <a:ext cx="4104840" cy="2862322"/>
          </a:xfrm>
          <a:prstGeom prst="rect">
            <a:avLst/>
          </a:prstGeom>
          <a:noFill/>
        </p:spPr>
        <p:txBody>
          <a:bodyPr wrap="square" rtlCol="0">
            <a:spAutoFit/>
          </a:bodyPr>
          <a:lstStyle/>
          <a:p>
            <a:r>
              <a:rPr lang="en-IE" dirty="0"/>
              <a:t>To increase </a:t>
            </a:r>
            <a:r>
              <a:rPr lang="en-IE" dirty="0" smtClean="0"/>
              <a:t>the signal-to-noise </a:t>
            </a:r>
            <a:r>
              <a:rPr lang="en-IE" dirty="0"/>
              <a:t>ratio the camera </a:t>
            </a:r>
            <a:r>
              <a:rPr lang="en-IE" dirty="0" smtClean="0"/>
              <a:t>pixels can </a:t>
            </a:r>
            <a:r>
              <a:rPr lang="en-IE" dirty="0"/>
              <a:t>be averaged or ‘binned</a:t>
            </a:r>
            <a:r>
              <a:rPr lang="en-IE" dirty="0" smtClean="0"/>
              <a:t>’.</a:t>
            </a:r>
          </a:p>
          <a:p>
            <a:r>
              <a:rPr lang="en-IE" dirty="0" smtClean="0"/>
              <a:t>i.e. 4x4 binning means:</a:t>
            </a:r>
          </a:p>
          <a:p>
            <a:r>
              <a:rPr lang="en-IE" i="1" dirty="0" smtClean="0"/>
              <a:t>each </a:t>
            </a:r>
            <a:r>
              <a:rPr lang="en-IE" i="1" dirty="0"/>
              <a:t>block of </a:t>
            </a:r>
            <a:r>
              <a:rPr lang="en-IE" i="1" dirty="0" smtClean="0"/>
              <a:t>4x 4 </a:t>
            </a:r>
            <a:r>
              <a:rPr lang="en-IE" i="1" dirty="0"/>
              <a:t>pixels </a:t>
            </a:r>
            <a:r>
              <a:rPr lang="en-IE" i="1" dirty="0" smtClean="0"/>
              <a:t>is averaged </a:t>
            </a:r>
            <a:r>
              <a:rPr lang="en-IE" i="1" dirty="0"/>
              <a:t>into one pixel four times </a:t>
            </a:r>
            <a:r>
              <a:rPr lang="en-IE" i="1" dirty="0" smtClean="0"/>
              <a:t>larger</a:t>
            </a:r>
          </a:p>
          <a:p>
            <a:r>
              <a:rPr lang="en-IE" dirty="0" smtClean="0"/>
              <a:t>Binned images are smaller, good for large data sets or live cell imaging, faster</a:t>
            </a:r>
          </a:p>
          <a:p>
            <a:r>
              <a:rPr lang="en-IE" dirty="0" smtClean="0"/>
              <a:t>But for detailed work, binned images can be blurry because of </a:t>
            </a:r>
            <a:r>
              <a:rPr lang="en-IE" u="sng" dirty="0" err="1" smtClean="0"/>
              <a:t>undersampling</a:t>
            </a:r>
            <a:r>
              <a:rPr lang="en-IE" u="sng" dirty="0" smtClean="0"/>
              <a:t> </a:t>
            </a:r>
            <a:endParaRPr lang="en-IE" u="sng" dirty="0"/>
          </a:p>
        </p:txBody>
      </p:sp>
      <p:sp>
        <p:nvSpPr>
          <p:cNvPr id="184" name="Rectangle 183"/>
          <p:cNvSpPr/>
          <p:nvPr/>
        </p:nvSpPr>
        <p:spPr>
          <a:xfrm>
            <a:off x="3306273" y="1124744"/>
            <a:ext cx="4572000" cy="646331"/>
          </a:xfrm>
          <a:prstGeom prst="rect">
            <a:avLst/>
          </a:prstGeom>
        </p:spPr>
        <p:txBody>
          <a:bodyPr>
            <a:spAutoFit/>
          </a:bodyPr>
          <a:lstStyle/>
          <a:p>
            <a:r>
              <a:rPr lang="en-IE" b="1" i="1" dirty="0">
                <a:solidFill>
                  <a:srgbClr val="000000"/>
                </a:solidFill>
              </a:rPr>
              <a:t>The number of pixels in the image must be sufficient to distinguish features of interest:</a:t>
            </a:r>
            <a:endParaRPr lang="en-IE" dirty="0"/>
          </a:p>
        </p:txBody>
      </p:sp>
    </p:spTree>
    <p:extLst>
      <p:ext uri="{BB962C8B-B14F-4D97-AF65-F5344CB8AC3E}">
        <p14:creationId xmlns:p14="http://schemas.microsoft.com/office/powerpoint/2010/main" val="250292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linds(horizontal)">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blinds(horizontal)">
                                      <p:cBhvr>
                                        <p:cTn id="12" dur="500"/>
                                        <p:tgtEl>
                                          <p:spTgt spid="10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73"/>
                                        </p:tgtEl>
                                        <p:attrNameLst>
                                          <p:attrName>style.visibility</p:attrName>
                                        </p:attrNameLst>
                                      </p:cBhvr>
                                      <p:to>
                                        <p:strVal val="visible"/>
                                      </p:to>
                                    </p:set>
                                    <p:animEffect transition="in" filter="blinds(horizontal)">
                                      <p:cBhvr>
                                        <p:cTn id="15" dur="500"/>
                                        <p:tgtEl>
                                          <p:spTgt spid="17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linds(horizontal)">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blinds(horizontal)">
                                      <p:cBhvr>
                                        <p:cTn id="25" dur="500"/>
                                        <p:tgtEl>
                                          <p:spTgt spid="3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1"/>
                                        </p:tgtEl>
                                        <p:attrNameLst>
                                          <p:attrName>style.visibility</p:attrName>
                                        </p:attrNameLst>
                                      </p:cBhvr>
                                      <p:to>
                                        <p:strVal val="visible"/>
                                      </p:to>
                                    </p:set>
                                    <p:animEffect transition="in" filter="blinds(horizontal)">
                                      <p:cBhvr>
                                        <p:cTn id="28" dur="500"/>
                                        <p:tgtEl>
                                          <p:spTgt spid="18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linds(horizontal)">
                                      <p:cBhvr>
                                        <p:cTn id="33" dur="500"/>
                                        <p:tgtEl>
                                          <p:spTgt spid="4"/>
                                        </p:tgtEl>
                                      </p:cBhvr>
                                    </p:animEffect>
                                  </p:childTnLst>
                                </p:cTn>
                              </p:par>
                              <p:par>
                                <p:cTn id="34" presetID="3" presetClass="entr" presetSubtype="1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82"/>
                                        </p:tgtEl>
                                        <p:attrNameLst>
                                          <p:attrName>style.visibility</p:attrName>
                                        </p:attrNameLst>
                                      </p:cBhvr>
                                      <p:to>
                                        <p:strVal val="visible"/>
                                      </p:to>
                                    </p:set>
                                    <p:animEffect transition="in" filter="blinds(horizontal)">
                                      <p:cBhvr>
                                        <p:cTn id="44"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P spid="181" grpId="0" animBg="1"/>
      <p:bldP spid="18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IE" dirty="0" smtClean="0"/>
              <a:t>Question:</a:t>
            </a:r>
          </a:p>
          <a:p>
            <a:pPr marL="0" indent="0">
              <a:buNone/>
            </a:pPr>
            <a:endParaRPr lang="en-IE" dirty="0"/>
          </a:p>
          <a:p>
            <a:pPr marL="0" indent="0">
              <a:buNone/>
            </a:pPr>
            <a:r>
              <a:rPr lang="en-IE" dirty="0" smtClean="0"/>
              <a:t>What is the best overall microscope for fluorescent microscopy applications?</a:t>
            </a:r>
            <a:endParaRPr lang="en-IE" dirty="0"/>
          </a:p>
        </p:txBody>
      </p:sp>
    </p:spTree>
    <p:extLst>
      <p:ext uri="{BB962C8B-B14F-4D97-AF65-F5344CB8AC3E}">
        <p14:creationId xmlns:p14="http://schemas.microsoft.com/office/powerpoint/2010/main" val="366865119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18" y="0"/>
            <a:ext cx="9172617" cy="1052736"/>
          </a:xfrm>
        </p:spPr>
        <p:txBody>
          <a:bodyPr/>
          <a:lstStyle/>
          <a:p>
            <a:r>
              <a:rPr lang="en-IE" dirty="0" smtClean="0"/>
              <a:t>Under sampling</a:t>
            </a:r>
            <a:endParaRPr lang="en-IE" dirty="0"/>
          </a:p>
        </p:txBody>
      </p:sp>
      <p:pic>
        <p:nvPicPr>
          <p:cNvPr id="4" name="Picture 4" descr="montage binning"/>
          <p:cNvPicPr>
            <a:picLocks noChangeArrowheads="1"/>
          </p:cNvPicPr>
          <p:nvPr/>
        </p:nvPicPr>
        <p:blipFill>
          <a:blip r:embed="rId3" cstate="print">
            <a:lum contrast="10000"/>
            <a:extLst>
              <a:ext uri="{28A0092B-C50C-407E-A947-70E740481C1C}">
                <a14:useLocalDpi xmlns:a14="http://schemas.microsoft.com/office/drawing/2010/main" val="0"/>
              </a:ext>
            </a:extLst>
          </a:blip>
          <a:srcRect l="25403" r="50195"/>
          <a:stretch>
            <a:fillRect/>
          </a:stretch>
        </p:blipFill>
        <p:spPr bwMode="auto">
          <a:xfrm>
            <a:off x="3176588" y="1957388"/>
            <a:ext cx="1828800" cy="147161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5" descr="paxillin 2x2"/>
          <p:cNvPicPr>
            <a:picLocks noChangeArrowheads="1"/>
          </p:cNvPicPr>
          <p:nvPr/>
        </p:nvPicPr>
        <p:blipFill>
          <a:blip r:embed="rId4">
            <a:lum bright="-18000" contrast="20000"/>
            <a:extLst>
              <a:ext uri="{28A0092B-C50C-407E-A947-70E740481C1C}">
                <a14:useLocalDpi xmlns:a14="http://schemas.microsoft.com/office/drawing/2010/main" val="0"/>
              </a:ext>
            </a:extLst>
          </a:blip>
          <a:srcRect l="21793" t="20966" r="6345" b="4414"/>
          <a:stretch>
            <a:fillRect/>
          </a:stretch>
        </p:blipFill>
        <p:spPr bwMode="auto">
          <a:xfrm>
            <a:off x="3175000" y="4261644"/>
            <a:ext cx="1828800" cy="147161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6" descr="paxillin 1x1"/>
          <p:cNvPicPr>
            <a:picLocks noChangeArrowheads="1"/>
          </p:cNvPicPr>
          <p:nvPr/>
        </p:nvPicPr>
        <p:blipFill>
          <a:blip r:embed="rId5" cstate="print">
            <a:lum bright="-10000" contrast="20000"/>
            <a:extLst>
              <a:ext uri="{28A0092B-C50C-407E-A947-70E740481C1C}">
                <a14:useLocalDpi xmlns:a14="http://schemas.microsoft.com/office/drawing/2010/main" val="0"/>
              </a:ext>
            </a:extLst>
          </a:blip>
          <a:srcRect l="21793" t="20862" r="6621" b="4247"/>
          <a:stretch>
            <a:fillRect/>
          </a:stretch>
        </p:blipFill>
        <p:spPr bwMode="auto">
          <a:xfrm>
            <a:off x="1300163" y="4261644"/>
            <a:ext cx="1828800" cy="147161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7" descr="paxillin 3x3"/>
          <p:cNvPicPr>
            <a:picLocks noChangeArrowheads="1"/>
          </p:cNvPicPr>
          <p:nvPr/>
        </p:nvPicPr>
        <p:blipFill>
          <a:blip r:embed="rId6">
            <a:lum bright="-10000" contrast="20000"/>
            <a:extLst>
              <a:ext uri="{28A0092B-C50C-407E-A947-70E740481C1C}">
                <a14:useLocalDpi xmlns:a14="http://schemas.microsoft.com/office/drawing/2010/main" val="0"/>
              </a:ext>
            </a:extLst>
          </a:blip>
          <a:srcRect l="21425" t="20651" r="7828" b="3906"/>
          <a:stretch>
            <a:fillRect/>
          </a:stretch>
        </p:blipFill>
        <p:spPr bwMode="auto">
          <a:xfrm>
            <a:off x="5043488" y="4260056"/>
            <a:ext cx="1828800" cy="147161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8" descr="paxillin 4x4"/>
          <p:cNvPicPr>
            <a:picLocks noChangeArrowheads="1"/>
          </p:cNvPicPr>
          <p:nvPr/>
        </p:nvPicPr>
        <p:blipFill>
          <a:blip r:embed="rId7">
            <a:lum bright="-10000" contrast="20000"/>
            <a:extLst>
              <a:ext uri="{28A0092B-C50C-407E-A947-70E740481C1C}">
                <a14:useLocalDpi xmlns:a14="http://schemas.microsoft.com/office/drawing/2010/main" val="0"/>
              </a:ext>
            </a:extLst>
          </a:blip>
          <a:srcRect l="22069" t="20518" r="6068" b="4398"/>
          <a:stretch>
            <a:fillRect/>
          </a:stretch>
        </p:blipFill>
        <p:spPr bwMode="auto">
          <a:xfrm>
            <a:off x="6958013" y="4260056"/>
            <a:ext cx="1828800" cy="147161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15" descr="montage binning"/>
          <p:cNvPicPr>
            <a:picLocks noChangeAspect="1" noChangeArrowheads="1"/>
          </p:cNvPicPr>
          <p:nvPr/>
        </p:nvPicPr>
        <p:blipFill>
          <a:blip r:embed="rId3" cstate="print">
            <a:lum contrast="10000"/>
            <a:extLst>
              <a:ext uri="{28A0092B-C50C-407E-A947-70E740481C1C}">
                <a14:useLocalDpi xmlns:a14="http://schemas.microsoft.com/office/drawing/2010/main" val="0"/>
              </a:ext>
            </a:extLst>
          </a:blip>
          <a:srcRect l="75238"/>
          <a:stretch>
            <a:fillRect/>
          </a:stretch>
        </p:blipFill>
        <p:spPr bwMode="auto">
          <a:xfrm>
            <a:off x="6959600" y="1957388"/>
            <a:ext cx="1828800" cy="14700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16" descr="montage binning"/>
          <p:cNvPicPr>
            <a:picLocks noChangeArrowheads="1"/>
          </p:cNvPicPr>
          <p:nvPr/>
        </p:nvPicPr>
        <p:blipFill>
          <a:blip r:embed="rId3" cstate="print">
            <a:lum bright="6000"/>
            <a:extLst>
              <a:ext uri="{28A0092B-C50C-407E-A947-70E740481C1C}">
                <a14:useLocalDpi xmlns:a14="http://schemas.microsoft.com/office/drawing/2010/main" val="0"/>
              </a:ext>
            </a:extLst>
          </a:blip>
          <a:srcRect l="49799" r="24791"/>
          <a:stretch>
            <a:fillRect/>
          </a:stretch>
        </p:blipFill>
        <p:spPr bwMode="auto">
          <a:xfrm>
            <a:off x="5045075" y="1957388"/>
            <a:ext cx="1828800" cy="147161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7" descr="montage binning"/>
          <p:cNvPicPr>
            <a:picLocks noChangeArrowheads="1"/>
          </p:cNvPicPr>
          <p:nvPr/>
        </p:nvPicPr>
        <p:blipFill>
          <a:blip r:embed="rId3" cstate="print">
            <a:lum bright="4000"/>
            <a:extLst>
              <a:ext uri="{28A0092B-C50C-407E-A947-70E740481C1C}">
                <a14:useLocalDpi xmlns:a14="http://schemas.microsoft.com/office/drawing/2010/main" val="0"/>
              </a:ext>
            </a:extLst>
          </a:blip>
          <a:srcRect r="75616"/>
          <a:stretch>
            <a:fillRect/>
          </a:stretch>
        </p:blipFill>
        <p:spPr bwMode="auto">
          <a:xfrm>
            <a:off x="1301750" y="1957388"/>
            <a:ext cx="1827213" cy="147161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2" name="Line 18"/>
          <p:cNvSpPr>
            <a:spLocks noChangeShapeType="1"/>
          </p:cNvSpPr>
          <p:nvPr/>
        </p:nvSpPr>
        <p:spPr bwMode="auto">
          <a:xfrm>
            <a:off x="2895600" y="3328988"/>
            <a:ext cx="173038"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sp>
        <p:nvSpPr>
          <p:cNvPr id="13" name="Text Box 19"/>
          <p:cNvSpPr txBox="1">
            <a:spLocks noChangeArrowheads="1"/>
          </p:cNvSpPr>
          <p:nvPr/>
        </p:nvSpPr>
        <p:spPr bwMode="auto">
          <a:xfrm>
            <a:off x="1409717" y="1219200"/>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a:solidFill>
                  <a:srgbClr val="FF0000"/>
                </a:solidFill>
              </a:rPr>
              <a:t>1x1</a:t>
            </a:r>
          </a:p>
          <a:p>
            <a:pPr algn="ctr"/>
            <a:r>
              <a:rPr lang="en-US" i="1">
                <a:solidFill>
                  <a:srgbClr val="FF0000"/>
                </a:solidFill>
              </a:rPr>
              <a:t>0.108 </a:t>
            </a:r>
            <a:r>
              <a:rPr lang="en-US" i="1">
                <a:solidFill>
                  <a:srgbClr val="FF0000"/>
                </a:solidFill>
                <a:latin typeface="Symbol" pitchFamily="18" charset="2"/>
              </a:rPr>
              <a:t>m</a:t>
            </a:r>
            <a:r>
              <a:rPr lang="en-US" i="1">
                <a:solidFill>
                  <a:srgbClr val="FF0000"/>
                </a:solidFill>
              </a:rPr>
              <a:t>m/pixel</a:t>
            </a:r>
          </a:p>
        </p:txBody>
      </p:sp>
      <p:sp>
        <p:nvSpPr>
          <p:cNvPr id="14" name="Text Box 20"/>
          <p:cNvSpPr txBox="1">
            <a:spLocks noChangeArrowheads="1"/>
          </p:cNvSpPr>
          <p:nvPr/>
        </p:nvSpPr>
        <p:spPr bwMode="auto">
          <a:xfrm>
            <a:off x="3281379" y="1219200"/>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a:solidFill>
                  <a:srgbClr val="FF0000"/>
                </a:solidFill>
              </a:rPr>
              <a:t>2x2</a:t>
            </a:r>
          </a:p>
          <a:p>
            <a:pPr algn="ctr"/>
            <a:r>
              <a:rPr lang="en-US" i="1">
                <a:solidFill>
                  <a:srgbClr val="FF0000"/>
                </a:solidFill>
              </a:rPr>
              <a:t>0.216 </a:t>
            </a:r>
            <a:r>
              <a:rPr lang="en-US" i="1">
                <a:solidFill>
                  <a:srgbClr val="FF0000"/>
                </a:solidFill>
                <a:latin typeface="Symbol" pitchFamily="18" charset="2"/>
              </a:rPr>
              <a:t>m</a:t>
            </a:r>
            <a:r>
              <a:rPr lang="en-US" i="1">
                <a:solidFill>
                  <a:srgbClr val="FF0000"/>
                </a:solidFill>
              </a:rPr>
              <a:t>m/pixel</a:t>
            </a:r>
          </a:p>
        </p:txBody>
      </p:sp>
      <p:sp>
        <p:nvSpPr>
          <p:cNvPr id="15" name="Text Box 21"/>
          <p:cNvSpPr txBox="1">
            <a:spLocks noChangeArrowheads="1"/>
          </p:cNvSpPr>
          <p:nvPr/>
        </p:nvSpPr>
        <p:spPr bwMode="auto">
          <a:xfrm>
            <a:off x="5154629" y="1219200"/>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a:solidFill>
                  <a:srgbClr val="FF0000"/>
                </a:solidFill>
              </a:rPr>
              <a:t>3x3</a:t>
            </a:r>
          </a:p>
          <a:p>
            <a:pPr algn="ctr"/>
            <a:r>
              <a:rPr lang="en-US" i="1">
                <a:solidFill>
                  <a:srgbClr val="FF0000"/>
                </a:solidFill>
              </a:rPr>
              <a:t>0.324 </a:t>
            </a:r>
            <a:r>
              <a:rPr lang="en-US" i="1">
                <a:solidFill>
                  <a:srgbClr val="FF0000"/>
                </a:solidFill>
                <a:latin typeface="Symbol" pitchFamily="18" charset="2"/>
              </a:rPr>
              <a:t>m</a:t>
            </a:r>
            <a:r>
              <a:rPr lang="en-US" i="1">
                <a:solidFill>
                  <a:srgbClr val="FF0000"/>
                </a:solidFill>
              </a:rPr>
              <a:t>m/pixel</a:t>
            </a:r>
          </a:p>
        </p:txBody>
      </p:sp>
      <p:sp>
        <p:nvSpPr>
          <p:cNvPr id="16" name="Text Box 22"/>
          <p:cNvSpPr txBox="1">
            <a:spLocks noChangeArrowheads="1"/>
          </p:cNvSpPr>
          <p:nvPr/>
        </p:nvSpPr>
        <p:spPr bwMode="auto">
          <a:xfrm>
            <a:off x="7099317" y="1219200"/>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a:solidFill>
                  <a:srgbClr val="FF0000"/>
                </a:solidFill>
              </a:rPr>
              <a:t>4x4</a:t>
            </a:r>
          </a:p>
          <a:p>
            <a:pPr algn="ctr"/>
            <a:r>
              <a:rPr lang="en-US" i="1">
                <a:solidFill>
                  <a:srgbClr val="FF0000"/>
                </a:solidFill>
              </a:rPr>
              <a:t>0.432 </a:t>
            </a:r>
            <a:r>
              <a:rPr lang="en-US" i="1">
                <a:solidFill>
                  <a:srgbClr val="FF0000"/>
                </a:solidFill>
                <a:latin typeface="Symbol" pitchFamily="18" charset="2"/>
              </a:rPr>
              <a:t>m</a:t>
            </a:r>
            <a:r>
              <a:rPr lang="en-US" i="1">
                <a:solidFill>
                  <a:srgbClr val="FF0000"/>
                </a:solidFill>
              </a:rPr>
              <a:t>m/pixel</a:t>
            </a:r>
          </a:p>
        </p:txBody>
      </p:sp>
      <p:sp>
        <p:nvSpPr>
          <p:cNvPr id="17" name="Line 23"/>
          <p:cNvSpPr>
            <a:spLocks noChangeShapeType="1"/>
          </p:cNvSpPr>
          <p:nvPr/>
        </p:nvSpPr>
        <p:spPr bwMode="auto">
          <a:xfrm>
            <a:off x="2622550" y="1539875"/>
            <a:ext cx="4572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sp>
        <p:nvSpPr>
          <p:cNvPr id="18" name="Text Box 24"/>
          <p:cNvSpPr txBox="1">
            <a:spLocks noChangeArrowheads="1"/>
          </p:cNvSpPr>
          <p:nvPr/>
        </p:nvSpPr>
        <p:spPr bwMode="auto">
          <a:xfrm>
            <a:off x="209550" y="1219200"/>
            <a:ext cx="996950" cy="64135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Camera</a:t>
            </a:r>
          </a:p>
          <a:p>
            <a:pPr algn="ctr"/>
            <a:r>
              <a:rPr lang="en-US" i="1">
                <a:solidFill>
                  <a:srgbClr val="FF0000"/>
                </a:solidFill>
              </a:rPr>
              <a:t>Binning</a:t>
            </a:r>
          </a:p>
        </p:txBody>
      </p:sp>
      <p:sp>
        <p:nvSpPr>
          <p:cNvPr id="19" name="Text Box 25"/>
          <p:cNvSpPr txBox="1">
            <a:spLocks noChangeArrowheads="1"/>
          </p:cNvSpPr>
          <p:nvPr/>
        </p:nvSpPr>
        <p:spPr bwMode="auto">
          <a:xfrm>
            <a:off x="76200" y="2155825"/>
            <a:ext cx="1009650" cy="915988"/>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Same</a:t>
            </a:r>
          </a:p>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Display</a:t>
            </a:r>
          </a:p>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Settings</a:t>
            </a:r>
          </a:p>
        </p:txBody>
      </p:sp>
      <p:sp>
        <p:nvSpPr>
          <p:cNvPr id="20" name="Text Box 26"/>
          <p:cNvSpPr txBox="1">
            <a:spLocks noChangeArrowheads="1"/>
          </p:cNvSpPr>
          <p:nvPr/>
        </p:nvSpPr>
        <p:spPr bwMode="auto">
          <a:xfrm>
            <a:off x="-62679" y="4539456"/>
            <a:ext cx="1274708" cy="1200329"/>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Apply</a:t>
            </a:r>
          </a:p>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Different</a:t>
            </a:r>
          </a:p>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Contrast</a:t>
            </a:r>
          </a:p>
          <a:p>
            <a:pPr marL="0" marR="0" lvl="0" indent="0" algn="ctr" defTabSz="4702175"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smtClean="0">
                <a:ln>
                  <a:noFill/>
                </a:ln>
                <a:solidFill>
                  <a:srgbClr val="FF0000"/>
                </a:solidFill>
                <a:effectLst/>
                <a:uLnTx/>
                <a:uFillTx/>
                <a:latin typeface="Arial" charset="0"/>
              </a:rPr>
              <a:t>Brightness</a:t>
            </a:r>
          </a:p>
        </p:txBody>
      </p:sp>
      <p:sp>
        <p:nvSpPr>
          <p:cNvPr id="21" name="TextBox 20"/>
          <p:cNvSpPr txBox="1"/>
          <p:nvPr/>
        </p:nvSpPr>
        <p:spPr>
          <a:xfrm>
            <a:off x="3395161" y="3513822"/>
            <a:ext cx="3704156" cy="369332"/>
          </a:xfrm>
          <a:prstGeom prst="rect">
            <a:avLst/>
          </a:prstGeom>
          <a:noFill/>
        </p:spPr>
        <p:txBody>
          <a:bodyPr wrap="none" rtlCol="0">
            <a:spAutoFit/>
          </a:bodyPr>
          <a:lstStyle/>
          <a:p>
            <a:r>
              <a:rPr lang="en-IE" dirty="0" smtClean="0"/>
              <a:t>Increased S/N due to camera binning </a:t>
            </a:r>
          </a:p>
        </p:txBody>
      </p:sp>
      <p:cxnSp>
        <p:nvCxnSpPr>
          <p:cNvPr id="23" name="Straight Arrow Connector 22"/>
          <p:cNvCxnSpPr/>
          <p:nvPr/>
        </p:nvCxnSpPr>
        <p:spPr>
          <a:xfrm flipV="1">
            <a:off x="7236296" y="3513822"/>
            <a:ext cx="0" cy="32316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112407" y="6156012"/>
            <a:ext cx="4619085" cy="369332"/>
          </a:xfrm>
          <a:prstGeom prst="rect">
            <a:avLst/>
          </a:prstGeom>
          <a:noFill/>
        </p:spPr>
        <p:txBody>
          <a:bodyPr wrap="none" rtlCol="0">
            <a:spAutoFit/>
          </a:bodyPr>
          <a:lstStyle/>
          <a:p>
            <a:r>
              <a:rPr lang="en-IE" dirty="0" smtClean="0"/>
              <a:t>Images show similar detail at low magnification</a:t>
            </a:r>
          </a:p>
        </p:txBody>
      </p:sp>
      <p:cxnSp>
        <p:nvCxnSpPr>
          <p:cNvPr id="25" name="Straight Arrow Connector 24"/>
          <p:cNvCxnSpPr/>
          <p:nvPr/>
        </p:nvCxnSpPr>
        <p:spPr>
          <a:xfrm flipV="1">
            <a:off x="5003800" y="5855739"/>
            <a:ext cx="0" cy="32316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826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00" y="-22381"/>
            <a:ext cx="9076200" cy="1143000"/>
          </a:xfrm>
        </p:spPr>
        <p:txBody>
          <a:bodyPr/>
          <a:lstStyle/>
          <a:p>
            <a:r>
              <a:rPr lang="en-IE" dirty="0" err="1" smtClean="0"/>
              <a:t>Undersampling</a:t>
            </a:r>
            <a:endParaRPr lang="en-IE" dirty="0"/>
          </a:p>
        </p:txBody>
      </p:sp>
      <p:pic>
        <p:nvPicPr>
          <p:cNvPr id="4" name="Picture 5" descr="paxillin 2x2"/>
          <p:cNvPicPr>
            <a:picLocks noChangeAspect="1" noChangeArrowheads="1"/>
          </p:cNvPicPr>
          <p:nvPr/>
        </p:nvPicPr>
        <p:blipFill>
          <a:blip r:embed="rId3">
            <a:lum bright="-18000" contrast="20000"/>
            <a:extLst>
              <a:ext uri="{28A0092B-C50C-407E-A947-70E740481C1C}">
                <a14:useLocalDpi xmlns:a14="http://schemas.microsoft.com/office/drawing/2010/main" val="0"/>
              </a:ext>
            </a:extLst>
          </a:blip>
          <a:srcRect l="21793" t="20966" r="6345" b="4414"/>
          <a:stretch>
            <a:fillRect/>
          </a:stretch>
        </p:blipFill>
        <p:spPr bwMode="auto">
          <a:xfrm>
            <a:off x="2673350" y="1906588"/>
            <a:ext cx="2009775" cy="161766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6" descr="paxillin 1x1"/>
          <p:cNvPicPr>
            <a:picLocks noChangeAspect="1" noChangeArrowheads="1"/>
          </p:cNvPicPr>
          <p:nvPr/>
        </p:nvPicPr>
        <p:blipFill>
          <a:blip r:embed="rId4" cstate="print">
            <a:lum bright="-10000" contrast="20000"/>
            <a:extLst>
              <a:ext uri="{28A0092B-C50C-407E-A947-70E740481C1C}">
                <a14:useLocalDpi xmlns:a14="http://schemas.microsoft.com/office/drawing/2010/main" val="0"/>
              </a:ext>
            </a:extLst>
          </a:blip>
          <a:srcRect l="21793" t="20862" r="6621" b="4247"/>
          <a:stretch>
            <a:fillRect/>
          </a:stretch>
        </p:blipFill>
        <p:spPr bwMode="auto">
          <a:xfrm>
            <a:off x="612775" y="1906588"/>
            <a:ext cx="2009775" cy="161766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7" descr="paxillin 3x3"/>
          <p:cNvPicPr>
            <a:picLocks noChangeAspect="1" noChangeArrowheads="1"/>
          </p:cNvPicPr>
          <p:nvPr/>
        </p:nvPicPr>
        <p:blipFill>
          <a:blip r:embed="rId5">
            <a:lum bright="-10000" contrast="20000"/>
            <a:extLst>
              <a:ext uri="{28A0092B-C50C-407E-A947-70E740481C1C}">
                <a14:useLocalDpi xmlns:a14="http://schemas.microsoft.com/office/drawing/2010/main" val="0"/>
              </a:ext>
            </a:extLst>
          </a:blip>
          <a:srcRect l="21425" t="20651" r="7828" b="3906"/>
          <a:stretch>
            <a:fillRect/>
          </a:stretch>
        </p:blipFill>
        <p:spPr bwMode="auto">
          <a:xfrm>
            <a:off x="4725988" y="1905000"/>
            <a:ext cx="2009775" cy="16176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8" descr="paxillin 4x4"/>
          <p:cNvPicPr>
            <a:picLocks noChangeAspect="1" noChangeArrowheads="1"/>
          </p:cNvPicPr>
          <p:nvPr/>
        </p:nvPicPr>
        <p:blipFill>
          <a:blip r:embed="rId6">
            <a:lum bright="-10000" contrast="20000"/>
            <a:extLst>
              <a:ext uri="{28A0092B-C50C-407E-A947-70E740481C1C}">
                <a14:useLocalDpi xmlns:a14="http://schemas.microsoft.com/office/drawing/2010/main" val="0"/>
              </a:ext>
            </a:extLst>
          </a:blip>
          <a:srcRect l="22069" t="20518" r="6068" b="4398"/>
          <a:stretch>
            <a:fillRect/>
          </a:stretch>
        </p:blipFill>
        <p:spPr bwMode="auto">
          <a:xfrm>
            <a:off x="6829425" y="1905000"/>
            <a:ext cx="2009775" cy="16176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8" name="Group 27"/>
          <p:cNvGrpSpPr>
            <a:grpSpLocks/>
          </p:cNvGrpSpPr>
          <p:nvPr/>
        </p:nvGrpSpPr>
        <p:grpSpPr bwMode="auto">
          <a:xfrm>
            <a:off x="623888" y="3732213"/>
            <a:ext cx="8197850" cy="2211387"/>
            <a:chOff x="393" y="2351"/>
            <a:chExt cx="5164" cy="1393"/>
          </a:xfrm>
        </p:grpSpPr>
        <p:pic>
          <p:nvPicPr>
            <p:cNvPr id="9" name="Picture 9" descr="paxillin 2x2"/>
            <p:cNvPicPr>
              <a:picLocks noChangeAspect="1" noChangeArrowheads="1"/>
            </p:cNvPicPr>
            <p:nvPr/>
          </p:nvPicPr>
          <p:blipFill>
            <a:blip r:embed="rId3">
              <a:lum bright="-18000" contrast="20000"/>
              <a:extLst>
                <a:ext uri="{28A0092B-C50C-407E-A947-70E740481C1C}">
                  <a14:useLocalDpi xmlns:a14="http://schemas.microsoft.com/office/drawing/2010/main" val="0"/>
                </a:ext>
              </a:extLst>
            </a:blip>
            <a:srcRect l="37517" t="45976" r="34483" b="12506"/>
            <a:stretch>
              <a:fillRect/>
            </a:stretch>
          </p:blipFill>
          <p:spPr bwMode="auto">
            <a:xfrm>
              <a:off x="1691" y="2351"/>
              <a:ext cx="1251" cy="139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10" descr="paxillin 1x1"/>
            <p:cNvPicPr>
              <a:picLocks noChangeAspect="1" noChangeArrowheads="1"/>
            </p:cNvPicPr>
            <p:nvPr/>
          </p:nvPicPr>
          <p:blipFill>
            <a:blip r:embed="rId4">
              <a:lum bright="-10000" contrast="20000"/>
              <a:extLst>
                <a:ext uri="{28A0092B-C50C-407E-A947-70E740481C1C}">
                  <a14:useLocalDpi xmlns:a14="http://schemas.microsoft.com/office/drawing/2010/main" val="0"/>
                </a:ext>
              </a:extLst>
            </a:blip>
            <a:srcRect l="37379" t="45784" r="34621" b="12553"/>
            <a:stretch>
              <a:fillRect/>
            </a:stretch>
          </p:blipFill>
          <p:spPr bwMode="auto">
            <a:xfrm>
              <a:off x="393" y="2351"/>
              <a:ext cx="1251" cy="139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11" descr="paxillin 3x3"/>
            <p:cNvPicPr>
              <a:picLocks noChangeAspect="1" noChangeArrowheads="1"/>
            </p:cNvPicPr>
            <p:nvPr/>
          </p:nvPicPr>
          <p:blipFill>
            <a:blip r:embed="rId5">
              <a:lum bright="-10000" contrast="20000"/>
              <a:extLst>
                <a:ext uri="{28A0092B-C50C-407E-A947-70E740481C1C}">
                  <a14:useLocalDpi xmlns:a14="http://schemas.microsoft.com/office/drawing/2010/main" val="0"/>
                </a:ext>
              </a:extLst>
            </a:blip>
            <a:srcRect l="37082" t="45767" r="35434" b="12279"/>
            <a:stretch>
              <a:fillRect/>
            </a:stretch>
          </p:blipFill>
          <p:spPr bwMode="auto">
            <a:xfrm>
              <a:off x="2992" y="2351"/>
              <a:ext cx="1237" cy="139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2" descr="paxillin 4x4"/>
            <p:cNvPicPr>
              <a:picLocks noChangeAspect="1" noChangeArrowheads="1"/>
            </p:cNvPicPr>
            <p:nvPr/>
          </p:nvPicPr>
          <p:blipFill>
            <a:blip r:embed="rId6">
              <a:lum bright="-10000" contrast="20000"/>
              <a:extLst>
                <a:ext uri="{28A0092B-C50C-407E-A947-70E740481C1C}">
                  <a14:useLocalDpi xmlns:a14="http://schemas.microsoft.com/office/drawing/2010/main" val="0"/>
                </a:ext>
              </a:extLst>
            </a:blip>
            <a:srcRect l="37517" t="45435" r="34207" b="12457"/>
            <a:stretch>
              <a:fillRect/>
            </a:stretch>
          </p:blipFill>
          <p:spPr bwMode="auto">
            <a:xfrm>
              <a:off x="4314" y="2351"/>
              <a:ext cx="1243" cy="139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3" name="Line 13"/>
            <p:cNvSpPr>
              <a:spLocks noChangeAspect="1" noChangeShapeType="1"/>
            </p:cNvSpPr>
            <p:nvPr/>
          </p:nvSpPr>
          <p:spPr bwMode="auto">
            <a:xfrm>
              <a:off x="1490" y="3047"/>
              <a:ext cx="12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grpSp>
      <p:sp>
        <p:nvSpPr>
          <p:cNvPr id="14" name="Text Box 18"/>
          <p:cNvSpPr txBox="1">
            <a:spLocks noChangeArrowheads="1"/>
          </p:cNvSpPr>
          <p:nvPr/>
        </p:nvSpPr>
        <p:spPr bwMode="auto">
          <a:xfrm>
            <a:off x="800117" y="1235075"/>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dirty="0">
                <a:solidFill>
                  <a:srgbClr val="FF0000"/>
                </a:solidFill>
              </a:rPr>
              <a:t>1x1</a:t>
            </a:r>
          </a:p>
          <a:p>
            <a:pPr algn="ctr"/>
            <a:r>
              <a:rPr lang="en-US" i="1" dirty="0">
                <a:solidFill>
                  <a:srgbClr val="FF0000"/>
                </a:solidFill>
              </a:rPr>
              <a:t>0.108 </a:t>
            </a:r>
            <a:r>
              <a:rPr lang="en-US" i="1" dirty="0">
                <a:solidFill>
                  <a:srgbClr val="FF0000"/>
                </a:solidFill>
                <a:latin typeface="Symbol" pitchFamily="18" charset="2"/>
              </a:rPr>
              <a:t>m</a:t>
            </a:r>
            <a:r>
              <a:rPr lang="en-US" i="1" dirty="0">
                <a:solidFill>
                  <a:srgbClr val="FF0000"/>
                </a:solidFill>
              </a:rPr>
              <a:t>m/pixel</a:t>
            </a:r>
          </a:p>
        </p:txBody>
      </p:sp>
      <p:sp>
        <p:nvSpPr>
          <p:cNvPr id="15" name="Text Box 19"/>
          <p:cNvSpPr txBox="1">
            <a:spLocks noChangeArrowheads="1"/>
          </p:cNvSpPr>
          <p:nvPr/>
        </p:nvSpPr>
        <p:spPr bwMode="auto">
          <a:xfrm>
            <a:off x="2878947" y="1260257"/>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dirty="0">
                <a:solidFill>
                  <a:srgbClr val="FF0000"/>
                </a:solidFill>
              </a:rPr>
              <a:t>2x2</a:t>
            </a:r>
          </a:p>
          <a:p>
            <a:pPr algn="ctr"/>
            <a:r>
              <a:rPr lang="en-US" i="1" dirty="0">
                <a:solidFill>
                  <a:srgbClr val="FF0000"/>
                </a:solidFill>
              </a:rPr>
              <a:t>0.216 </a:t>
            </a:r>
            <a:r>
              <a:rPr lang="en-US" i="1" dirty="0">
                <a:solidFill>
                  <a:srgbClr val="FF0000"/>
                </a:solidFill>
                <a:latin typeface="Symbol" pitchFamily="18" charset="2"/>
              </a:rPr>
              <a:t>m</a:t>
            </a:r>
            <a:r>
              <a:rPr lang="en-US" i="1" dirty="0">
                <a:solidFill>
                  <a:srgbClr val="FF0000"/>
                </a:solidFill>
              </a:rPr>
              <a:t>m/pixel</a:t>
            </a:r>
          </a:p>
        </p:txBody>
      </p:sp>
      <p:sp>
        <p:nvSpPr>
          <p:cNvPr id="16" name="Text Box 20"/>
          <p:cNvSpPr txBox="1">
            <a:spLocks noChangeArrowheads="1"/>
          </p:cNvSpPr>
          <p:nvPr/>
        </p:nvSpPr>
        <p:spPr bwMode="auto">
          <a:xfrm>
            <a:off x="4934119" y="1235074"/>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dirty="0">
                <a:solidFill>
                  <a:srgbClr val="FF0000"/>
                </a:solidFill>
              </a:rPr>
              <a:t>3x3</a:t>
            </a:r>
          </a:p>
          <a:p>
            <a:pPr algn="ctr"/>
            <a:r>
              <a:rPr lang="en-US" i="1" dirty="0">
                <a:solidFill>
                  <a:srgbClr val="FF0000"/>
                </a:solidFill>
              </a:rPr>
              <a:t>0.324 </a:t>
            </a:r>
            <a:r>
              <a:rPr lang="en-US" i="1" dirty="0">
                <a:solidFill>
                  <a:srgbClr val="FF0000"/>
                </a:solidFill>
                <a:latin typeface="Symbol" pitchFamily="18" charset="2"/>
              </a:rPr>
              <a:t>m</a:t>
            </a:r>
            <a:r>
              <a:rPr lang="en-US" i="1" dirty="0">
                <a:solidFill>
                  <a:srgbClr val="FF0000"/>
                </a:solidFill>
              </a:rPr>
              <a:t>m/pixel</a:t>
            </a:r>
          </a:p>
        </p:txBody>
      </p:sp>
      <p:sp>
        <p:nvSpPr>
          <p:cNvPr id="17" name="Text Box 21"/>
          <p:cNvSpPr txBox="1">
            <a:spLocks noChangeArrowheads="1"/>
          </p:cNvSpPr>
          <p:nvPr/>
        </p:nvSpPr>
        <p:spPr bwMode="auto">
          <a:xfrm>
            <a:off x="7048517" y="1235073"/>
            <a:ext cx="15985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i="1" dirty="0">
                <a:solidFill>
                  <a:srgbClr val="FF0000"/>
                </a:solidFill>
              </a:rPr>
              <a:t>4x4</a:t>
            </a:r>
          </a:p>
          <a:p>
            <a:pPr algn="ctr"/>
            <a:r>
              <a:rPr lang="en-US" i="1" dirty="0">
                <a:solidFill>
                  <a:srgbClr val="FF0000"/>
                </a:solidFill>
              </a:rPr>
              <a:t>0.432 </a:t>
            </a:r>
            <a:r>
              <a:rPr lang="en-US" i="1" dirty="0">
                <a:solidFill>
                  <a:srgbClr val="FF0000"/>
                </a:solidFill>
                <a:latin typeface="Symbol" pitchFamily="18" charset="2"/>
              </a:rPr>
              <a:t>m</a:t>
            </a:r>
            <a:r>
              <a:rPr lang="en-US" i="1" dirty="0">
                <a:solidFill>
                  <a:srgbClr val="FF0000"/>
                </a:solidFill>
              </a:rPr>
              <a:t>m/pixel</a:t>
            </a:r>
          </a:p>
        </p:txBody>
      </p:sp>
      <p:sp>
        <p:nvSpPr>
          <p:cNvPr id="18" name="Line 22"/>
          <p:cNvSpPr>
            <a:spLocks noChangeShapeType="1"/>
          </p:cNvSpPr>
          <p:nvPr/>
        </p:nvSpPr>
        <p:spPr bwMode="auto">
          <a:xfrm>
            <a:off x="2851150" y="1235075"/>
            <a:ext cx="4572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a:solidFill>
                  <a:schemeClr val="bg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sp>
        <p:nvSpPr>
          <p:cNvPr id="19" name="TextBox 18"/>
          <p:cNvSpPr txBox="1"/>
          <p:nvPr/>
        </p:nvSpPr>
        <p:spPr>
          <a:xfrm>
            <a:off x="623888" y="5943600"/>
            <a:ext cx="8226425" cy="923330"/>
          </a:xfrm>
          <a:prstGeom prst="rect">
            <a:avLst/>
          </a:prstGeom>
          <a:noFill/>
        </p:spPr>
        <p:txBody>
          <a:bodyPr wrap="square" rtlCol="0">
            <a:spAutoFit/>
          </a:bodyPr>
          <a:lstStyle/>
          <a:p>
            <a:r>
              <a:rPr lang="en-IE" dirty="0" smtClean="0"/>
              <a:t>Zoomed in part of the images above – at high mag, higher sampling is needed</a:t>
            </a:r>
          </a:p>
          <a:p>
            <a:r>
              <a:rPr lang="en-IE" dirty="0" smtClean="0"/>
              <a:t>Looking at cell morphology is fine (first image set) but to resolve smaller cellular structures, 0.1-0.2 micron is required</a:t>
            </a:r>
            <a:endParaRPr lang="en-IE" dirty="0"/>
          </a:p>
        </p:txBody>
      </p:sp>
    </p:spTree>
    <p:extLst>
      <p:ext uri="{BB962C8B-B14F-4D97-AF65-F5344CB8AC3E}">
        <p14:creationId xmlns:p14="http://schemas.microsoft.com/office/powerpoint/2010/main" val="17335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 y="0"/>
            <a:ext cx="9180512" cy="1052736"/>
          </a:xfrm>
        </p:spPr>
        <p:txBody>
          <a:bodyPr/>
          <a:lstStyle/>
          <a:p>
            <a:r>
              <a:rPr lang="en-IE" dirty="0" smtClean="0"/>
              <a:t>Oversampling </a:t>
            </a:r>
            <a:endParaRPr lang="en-IE" dirty="0"/>
          </a:p>
        </p:txBody>
      </p:sp>
      <p:graphicFrame>
        <p:nvGraphicFramePr>
          <p:cNvPr id="4" name="Object 6"/>
          <p:cNvGraphicFramePr>
            <a:graphicFrameLocks noChangeAspect="1"/>
          </p:cNvGraphicFramePr>
          <p:nvPr>
            <p:extLst>
              <p:ext uri="{D42A27DB-BD31-4B8C-83A1-F6EECF244321}">
                <p14:modId xmlns:p14="http://schemas.microsoft.com/office/powerpoint/2010/main" val="3313195664"/>
              </p:ext>
            </p:extLst>
          </p:nvPr>
        </p:nvGraphicFramePr>
        <p:xfrm>
          <a:off x="2195736" y="3563724"/>
          <a:ext cx="3482975" cy="2746375"/>
        </p:xfrm>
        <a:graphic>
          <a:graphicData uri="http://schemas.openxmlformats.org/presentationml/2006/ole">
            <mc:AlternateContent xmlns:mc="http://schemas.openxmlformats.org/markup-compatibility/2006">
              <mc:Choice xmlns:v="urn:schemas-microsoft-com:vml" Requires="v">
                <p:oleObj spid="_x0000_s15462" name="SPW 8.0 Graph" r:id="rId4" imgW="5477040" imgH="4318560" progId="SigmaPlotGraphicObject.7">
                  <p:embed/>
                </p:oleObj>
              </mc:Choice>
              <mc:Fallback>
                <p:oleObj name="SPW 8.0 Graph" r:id="rId4" imgW="5477040" imgH="4318560" progId="SigmaPlotGraphicObject.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736" y="3563724"/>
                        <a:ext cx="3482975" cy="2746375"/>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 name="Group 7"/>
          <p:cNvGrpSpPr>
            <a:grpSpLocks noChangeAspect="1"/>
          </p:cNvGrpSpPr>
          <p:nvPr/>
        </p:nvGrpSpPr>
        <p:grpSpPr bwMode="auto">
          <a:xfrm>
            <a:off x="304800" y="1646238"/>
            <a:ext cx="1697038" cy="1697037"/>
            <a:chOff x="9871" y="17169"/>
            <a:chExt cx="1152" cy="1152"/>
          </a:xfrm>
        </p:grpSpPr>
        <p:grpSp>
          <p:nvGrpSpPr>
            <p:cNvPr id="6" name="Group 8"/>
            <p:cNvGrpSpPr>
              <a:grpSpLocks noChangeAspect="1"/>
            </p:cNvGrpSpPr>
            <p:nvPr/>
          </p:nvGrpSpPr>
          <p:grpSpPr bwMode="auto">
            <a:xfrm>
              <a:off x="9871" y="17169"/>
              <a:ext cx="1152" cy="1152"/>
              <a:chOff x="9968" y="17081"/>
              <a:chExt cx="1152" cy="1152"/>
            </a:xfrm>
          </p:grpSpPr>
          <p:pic>
            <p:nvPicPr>
              <p:cNvPr id="8" name="Picture 9" descr="actin zoom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68" y="17081"/>
                <a:ext cx="1152" cy="1152"/>
              </a:xfrm>
              <a:prstGeom prst="rect">
                <a:avLst/>
              </a:prstGeom>
              <a:noFill/>
              <a:extLst>
                <a:ext uri="{909E8E84-426E-40DD-AFC4-6F175D3DCCD1}">
                  <a14:hiddenFill xmlns:a14="http://schemas.microsoft.com/office/drawing/2010/main">
                    <a:solidFill>
                      <a:srgbClr val="FFFFFF"/>
                    </a:solidFill>
                  </a14:hiddenFill>
                </a:ext>
              </a:extLst>
            </p:spPr>
          </p:pic>
          <p:sp>
            <p:nvSpPr>
              <p:cNvPr id="9" name="Line 10"/>
              <p:cNvSpPr>
                <a:spLocks noChangeAspect="1" noChangeShapeType="1"/>
              </p:cNvSpPr>
              <p:nvPr/>
            </p:nvSpPr>
            <p:spPr bwMode="auto">
              <a:xfrm>
                <a:off x="10059" y="18170"/>
                <a:ext cx="771"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sp>
          <p:nvSpPr>
            <p:cNvPr id="7" name="Rectangle 11"/>
            <p:cNvSpPr>
              <a:spLocks noChangeAspect="1" noChangeArrowheads="1"/>
            </p:cNvSpPr>
            <p:nvPr/>
          </p:nvSpPr>
          <p:spPr bwMode="auto">
            <a:xfrm>
              <a:off x="9871" y="17169"/>
              <a:ext cx="1152" cy="1152"/>
            </a:xfrm>
            <a:prstGeom prst="rect">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grpSp>
        <p:nvGrpSpPr>
          <p:cNvPr id="10" name="Group 12"/>
          <p:cNvGrpSpPr>
            <a:grpSpLocks noChangeAspect="1"/>
          </p:cNvGrpSpPr>
          <p:nvPr/>
        </p:nvGrpSpPr>
        <p:grpSpPr bwMode="auto">
          <a:xfrm>
            <a:off x="5527675" y="1638300"/>
            <a:ext cx="1697038" cy="1714500"/>
            <a:chOff x="13892" y="17160"/>
            <a:chExt cx="1152" cy="1164"/>
          </a:xfrm>
        </p:grpSpPr>
        <p:pic>
          <p:nvPicPr>
            <p:cNvPr id="11" name="Picture 13" descr="actin zoom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92" y="17172"/>
              <a:ext cx="1152" cy="115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4"/>
            <p:cNvSpPr>
              <a:spLocks noChangeAspect="1" noChangeArrowheads="1"/>
            </p:cNvSpPr>
            <p:nvPr/>
          </p:nvSpPr>
          <p:spPr bwMode="auto">
            <a:xfrm>
              <a:off x="13892" y="17160"/>
              <a:ext cx="1152" cy="115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grpSp>
        <p:nvGrpSpPr>
          <p:cNvPr id="13" name="Group 15"/>
          <p:cNvGrpSpPr>
            <a:grpSpLocks noChangeAspect="1"/>
          </p:cNvGrpSpPr>
          <p:nvPr/>
        </p:nvGrpSpPr>
        <p:grpSpPr bwMode="auto">
          <a:xfrm>
            <a:off x="3789363" y="1639888"/>
            <a:ext cx="1697037" cy="1709737"/>
            <a:chOff x="12599" y="17072"/>
            <a:chExt cx="1152" cy="1161"/>
          </a:xfrm>
        </p:grpSpPr>
        <p:pic>
          <p:nvPicPr>
            <p:cNvPr id="14" name="Picture 16" descr="actin zoom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9" y="17081"/>
              <a:ext cx="1152" cy="115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7"/>
            <p:cNvSpPr>
              <a:spLocks noChangeAspect="1" noChangeArrowheads="1"/>
            </p:cNvSpPr>
            <p:nvPr/>
          </p:nvSpPr>
          <p:spPr bwMode="auto">
            <a:xfrm>
              <a:off x="12599" y="17072"/>
              <a:ext cx="1152" cy="1152"/>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grpSp>
        <p:nvGrpSpPr>
          <p:cNvPr id="16" name="Group 18"/>
          <p:cNvGrpSpPr>
            <a:grpSpLocks noChangeAspect="1"/>
          </p:cNvGrpSpPr>
          <p:nvPr/>
        </p:nvGrpSpPr>
        <p:grpSpPr bwMode="auto">
          <a:xfrm>
            <a:off x="2052638" y="1641475"/>
            <a:ext cx="1697037" cy="1706563"/>
            <a:chOff x="11284" y="17081"/>
            <a:chExt cx="1152" cy="1159"/>
          </a:xfrm>
        </p:grpSpPr>
        <p:pic>
          <p:nvPicPr>
            <p:cNvPr id="17" name="Picture 19" descr="actin zoom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84" y="17081"/>
              <a:ext cx="1152" cy="1159"/>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0"/>
            <p:cNvSpPr>
              <a:spLocks noChangeAspect="1" noChangeArrowheads="1"/>
            </p:cNvSpPr>
            <p:nvPr/>
          </p:nvSpPr>
          <p:spPr bwMode="auto">
            <a:xfrm>
              <a:off x="11284" y="17081"/>
              <a:ext cx="1152" cy="1152"/>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rgbClr val="FF0000"/>
                </a:solidFill>
              </a:endParaRPr>
            </a:p>
          </p:txBody>
        </p:sp>
      </p:grpSp>
      <p:grpSp>
        <p:nvGrpSpPr>
          <p:cNvPr id="19" name="Group 21"/>
          <p:cNvGrpSpPr>
            <a:grpSpLocks noChangeAspect="1"/>
          </p:cNvGrpSpPr>
          <p:nvPr/>
        </p:nvGrpSpPr>
        <p:grpSpPr bwMode="auto">
          <a:xfrm>
            <a:off x="7264400" y="1644650"/>
            <a:ext cx="1724025" cy="1698625"/>
            <a:chOff x="15121" y="17081"/>
            <a:chExt cx="1170" cy="1153"/>
          </a:xfrm>
        </p:grpSpPr>
        <p:pic>
          <p:nvPicPr>
            <p:cNvPr id="20" name="Picture 22" descr="actin zoom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139" y="17082"/>
              <a:ext cx="1152" cy="1152"/>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3"/>
            <p:cNvSpPr>
              <a:spLocks noChangeAspect="1" noChangeArrowheads="1"/>
            </p:cNvSpPr>
            <p:nvPr/>
          </p:nvSpPr>
          <p:spPr bwMode="auto">
            <a:xfrm>
              <a:off x="15121" y="17081"/>
              <a:ext cx="1152" cy="1152"/>
            </a:xfrm>
            <a:prstGeom prst="rect">
              <a:avLst/>
            </a:prstGeom>
            <a:noFill/>
            <a:ln w="28575">
              <a:solidFill>
                <a:srgbClr val="66FF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sp>
        <p:nvSpPr>
          <p:cNvPr id="22" name="Line 24"/>
          <p:cNvSpPr>
            <a:spLocks noChangeAspect="1" noChangeShapeType="1"/>
          </p:cNvSpPr>
          <p:nvPr/>
        </p:nvSpPr>
        <p:spPr bwMode="auto">
          <a:xfrm>
            <a:off x="1370013" y="2590800"/>
            <a:ext cx="200025" cy="13335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23" name="Text Box 25"/>
          <p:cNvSpPr txBox="1">
            <a:spLocks noChangeAspect="1" noChangeArrowheads="1"/>
          </p:cNvSpPr>
          <p:nvPr/>
        </p:nvSpPr>
        <p:spPr bwMode="auto">
          <a:xfrm>
            <a:off x="314325" y="990600"/>
            <a:ext cx="1674813" cy="64135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dirty="0">
                <a:solidFill>
                  <a:srgbClr val="FF0000"/>
                </a:solidFill>
              </a:rPr>
              <a:t>Zoom 1</a:t>
            </a:r>
          </a:p>
          <a:p>
            <a:pPr algn="ctr"/>
            <a:r>
              <a:rPr lang="en-US" i="1" dirty="0">
                <a:solidFill>
                  <a:srgbClr val="FF0000"/>
                </a:solidFill>
              </a:rPr>
              <a:t>0.140 </a:t>
            </a:r>
            <a:r>
              <a:rPr lang="en-US" i="1" dirty="0">
                <a:solidFill>
                  <a:srgbClr val="FF0000"/>
                </a:solidFill>
                <a:latin typeface="Symbol" pitchFamily="18" charset="2"/>
              </a:rPr>
              <a:t>m</a:t>
            </a:r>
            <a:r>
              <a:rPr lang="en-US" i="1" dirty="0">
                <a:solidFill>
                  <a:srgbClr val="FF0000"/>
                </a:solidFill>
              </a:rPr>
              <a:t>m/pixel</a:t>
            </a:r>
          </a:p>
        </p:txBody>
      </p:sp>
      <p:sp>
        <p:nvSpPr>
          <p:cNvPr id="24" name="Text Box 26"/>
          <p:cNvSpPr txBox="1">
            <a:spLocks noChangeAspect="1" noChangeArrowheads="1"/>
          </p:cNvSpPr>
          <p:nvPr/>
        </p:nvSpPr>
        <p:spPr bwMode="auto">
          <a:xfrm>
            <a:off x="2054626" y="990600"/>
            <a:ext cx="1689885" cy="646331"/>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dirty="0">
                <a:solidFill>
                  <a:srgbClr val="FF0000"/>
                </a:solidFill>
              </a:rPr>
              <a:t>Zoom 3</a:t>
            </a:r>
          </a:p>
          <a:p>
            <a:pPr algn="ctr"/>
            <a:r>
              <a:rPr lang="en-US" i="1" dirty="0" smtClean="0">
                <a:solidFill>
                  <a:srgbClr val="FF0000"/>
                </a:solidFill>
              </a:rPr>
              <a:t>0.047 </a:t>
            </a:r>
            <a:r>
              <a:rPr lang="en-US" i="1" dirty="0">
                <a:solidFill>
                  <a:srgbClr val="FF0000"/>
                </a:solidFill>
                <a:latin typeface="Symbol" pitchFamily="18" charset="2"/>
              </a:rPr>
              <a:t>m</a:t>
            </a:r>
            <a:r>
              <a:rPr lang="en-US" i="1" dirty="0">
                <a:solidFill>
                  <a:srgbClr val="FF0000"/>
                </a:solidFill>
              </a:rPr>
              <a:t>m/pixel</a:t>
            </a:r>
          </a:p>
        </p:txBody>
      </p:sp>
      <p:sp>
        <p:nvSpPr>
          <p:cNvPr id="25" name="Text Box 27"/>
          <p:cNvSpPr txBox="1">
            <a:spLocks noChangeAspect="1" noChangeArrowheads="1"/>
          </p:cNvSpPr>
          <p:nvPr/>
        </p:nvSpPr>
        <p:spPr bwMode="auto">
          <a:xfrm>
            <a:off x="3798888" y="990600"/>
            <a:ext cx="1674812" cy="64135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Zoom 6</a:t>
            </a:r>
          </a:p>
          <a:p>
            <a:pPr algn="ctr"/>
            <a:r>
              <a:rPr lang="en-US" i="1">
                <a:solidFill>
                  <a:srgbClr val="FF0000"/>
                </a:solidFill>
              </a:rPr>
              <a:t>0.023 </a:t>
            </a:r>
            <a:r>
              <a:rPr lang="en-US" i="1">
                <a:solidFill>
                  <a:srgbClr val="FF0000"/>
                </a:solidFill>
                <a:latin typeface="Symbol" pitchFamily="18" charset="2"/>
              </a:rPr>
              <a:t>m</a:t>
            </a:r>
            <a:r>
              <a:rPr lang="en-US" i="1">
                <a:solidFill>
                  <a:srgbClr val="FF0000"/>
                </a:solidFill>
              </a:rPr>
              <a:t>m/pixel</a:t>
            </a:r>
          </a:p>
        </p:txBody>
      </p:sp>
      <p:sp>
        <p:nvSpPr>
          <p:cNvPr id="26" name="Text Box 28"/>
          <p:cNvSpPr txBox="1">
            <a:spLocks noChangeAspect="1" noChangeArrowheads="1"/>
          </p:cNvSpPr>
          <p:nvPr/>
        </p:nvSpPr>
        <p:spPr bwMode="auto">
          <a:xfrm>
            <a:off x="5538788" y="990600"/>
            <a:ext cx="1674812" cy="64135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Zoom 8</a:t>
            </a:r>
          </a:p>
          <a:p>
            <a:pPr algn="ctr"/>
            <a:r>
              <a:rPr lang="en-US" i="1">
                <a:solidFill>
                  <a:srgbClr val="FF0000"/>
                </a:solidFill>
              </a:rPr>
              <a:t>0.017 </a:t>
            </a:r>
            <a:r>
              <a:rPr lang="en-US" i="1">
                <a:solidFill>
                  <a:srgbClr val="FF0000"/>
                </a:solidFill>
                <a:latin typeface="Symbol" pitchFamily="18" charset="2"/>
              </a:rPr>
              <a:t>m</a:t>
            </a:r>
            <a:r>
              <a:rPr lang="en-US" i="1">
                <a:solidFill>
                  <a:srgbClr val="FF0000"/>
                </a:solidFill>
              </a:rPr>
              <a:t>m/pixel</a:t>
            </a:r>
          </a:p>
        </p:txBody>
      </p:sp>
      <p:sp>
        <p:nvSpPr>
          <p:cNvPr id="27" name="Text Box 29"/>
          <p:cNvSpPr txBox="1">
            <a:spLocks noChangeAspect="1" noChangeArrowheads="1"/>
          </p:cNvSpPr>
          <p:nvPr/>
        </p:nvSpPr>
        <p:spPr bwMode="auto">
          <a:xfrm>
            <a:off x="7292975" y="990600"/>
            <a:ext cx="1674813" cy="64135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Zoom 10</a:t>
            </a:r>
          </a:p>
          <a:p>
            <a:pPr algn="ctr"/>
            <a:r>
              <a:rPr lang="en-US" i="1">
                <a:solidFill>
                  <a:srgbClr val="FF0000"/>
                </a:solidFill>
              </a:rPr>
              <a:t>0.014 </a:t>
            </a:r>
            <a:r>
              <a:rPr lang="en-US" i="1">
                <a:solidFill>
                  <a:srgbClr val="FF0000"/>
                </a:solidFill>
                <a:latin typeface="Symbol" pitchFamily="18" charset="2"/>
              </a:rPr>
              <a:t>m</a:t>
            </a:r>
            <a:r>
              <a:rPr lang="en-US" i="1">
                <a:solidFill>
                  <a:srgbClr val="FF0000"/>
                </a:solidFill>
              </a:rPr>
              <a:t>m/pixel</a:t>
            </a:r>
          </a:p>
        </p:txBody>
      </p:sp>
      <p:sp>
        <p:nvSpPr>
          <p:cNvPr id="28" name="Line 31"/>
          <p:cNvSpPr>
            <a:spLocks noChangeAspect="1" noChangeShapeType="1"/>
          </p:cNvSpPr>
          <p:nvPr/>
        </p:nvSpPr>
        <p:spPr bwMode="auto">
          <a:xfrm>
            <a:off x="3124200" y="2590800"/>
            <a:ext cx="200025" cy="13335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29" name="Line 32"/>
          <p:cNvSpPr>
            <a:spLocks noChangeAspect="1" noChangeShapeType="1"/>
          </p:cNvSpPr>
          <p:nvPr/>
        </p:nvSpPr>
        <p:spPr bwMode="auto">
          <a:xfrm>
            <a:off x="4876800" y="2590800"/>
            <a:ext cx="200025" cy="13335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30" name="Line 33"/>
          <p:cNvSpPr>
            <a:spLocks noChangeAspect="1" noChangeShapeType="1"/>
          </p:cNvSpPr>
          <p:nvPr/>
        </p:nvSpPr>
        <p:spPr bwMode="auto">
          <a:xfrm>
            <a:off x="6629400" y="2590800"/>
            <a:ext cx="200025" cy="13335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31" name="Line 34"/>
          <p:cNvSpPr>
            <a:spLocks noChangeAspect="1" noChangeShapeType="1"/>
          </p:cNvSpPr>
          <p:nvPr/>
        </p:nvSpPr>
        <p:spPr bwMode="auto">
          <a:xfrm>
            <a:off x="8382000" y="2590800"/>
            <a:ext cx="200025" cy="13335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32" name="Rectangle 31"/>
          <p:cNvSpPr/>
          <p:nvPr/>
        </p:nvSpPr>
        <p:spPr>
          <a:xfrm>
            <a:off x="5348926" y="6355531"/>
            <a:ext cx="3612976" cy="369332"/>
          </a:xfrm>
          <a:prstGeom prst="rect">
            <a:avLst/>
          </a:prstGeom>
        </p:spPr>
        <p:txBody>
          <a:bodyPr wrap="square">
            <a:spAutoFit/>
          </a:bodyPr>
          <a:lstStyle/>
          <a:p>
            <a:r>
              <a:rPr lang="en-IE" dirty="0"/>
              <a:t>http://www.svi.nl/NyquistCalculator</a:t>
            </a:r>
          </a:p>
        </p:txBody>
      </p:sp>
      <p:sp>
        <p:nvSpPr>
          <p:cNvPr id="33" name="TextBox 32"/>
          <p:cNvSpPr txBox="1"/>
          <p:nvPr/>
        </p:nvSpPr>
        <p:spPr>
          <a:xfrm>
            <a:off x="179512" y="3933056"/>
            <a:ext cx="1873126" cy="1754326"/>
          </a:xfrm>
          <a:prstGeom prst="rect">
            <a:avLst/>
          </a:prstGeom>
          <a:noFill/>
        </p:spPr>
        <p:txBody>
          <a:bodyPr wrap="square" rtlCol="0">
            <a:spAutoFit/>
          </a:bodyPr>
          <a:lstStyle/>
          <a:p>
            <a:r>
              <a:rPr lang="en-IE" dirty="0" smtClean="0"/>
              <a:t>Resolution improves from 0.14 to 0.047 micron pixels</a:t>
            </a:r>
          </a:p>
          <a:p>
            <a:r>
              <a:rPr lang="en-IE" dirty="0" smtClean="0"/>
              <a:t>But not from 0.047 </a:t>
            </a:r>
            <a:endParaRPr lang="en-IE" dirty="0"/>
          </a:p>
        </p:txBody>
      </p:sp>
      <p:sp>
        <p:nvSpPr>
          <p:cNvPr id="34" name="TextBox 33"/>
          <p:cNvSpPr txBox="1"/>
          <p:nvPr/>
        </p:nvSpPr>
        <p:spPr>
          <a:xfrm>
            <a:off x="5733509" y="3493209"/>
            <a:ext cx="3254915" cy="2585323"/>
          </a:xfrm>
          <a:prstGeom prst="rect">
            <a:avLst/>
          </a:prstGeom>
          <a:noFill/>
        </p:spPr>
        <p:txBody>
          <a:bodyPr wrap="square" rtlCol="0">
            <a:spAutoFit/>
          </a:bodyPr>
          <a:lstStyle/>
          <a:p>
            <a:r>
              <a:rPr lang="en-IE" dirty="0" smtClean="0"/>
              <a:t>Confocal microscopes can sample with a very small pixel size but for most apps , a 0.1-0.2 micron pixel size is ok. </a:t>
            </a:r>
          </a:p>
          <a:p>
            <a:r>
              <a:rPr lang="en-IE" dirty="0" smtClean="0"/>
              <a:t>Smaller pixel sizes mean bigger files but the resolution is limited by the props of light and the system optics- pixel sizes of &lt;0.05 micron are similar </a:t>
            </a:r>
            <a:endParaRPr lang="en-IE" dirty="0"/>
          </a:p>
        </p:txBody>
      </p:sp>
    </p:spTree>
    <p:extLst>
      <p:ext uri="{BB962C8B-B14F-4D97-AF65-F5344CB8AC3E}">
        <p14:creationId xmlns:p14="http://schemas.microsoft.com/office/powerpoint/2010/main" val="289929669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normAutofit/>
          </a:bodyPr>
          <a:lstStyle/>
          <a:p>
            <a:r>
              <a:rPr lang="en-IE" dirty="0" smtClean="0"/>
              <a:t>Software settings and Image display</a:t>
            </a:r>
            <a:endParaRPr lang="en-IE" dirty="0"/>
          </a:p>
        </p:txBody>
      </p:sp>
      <p:grpSp>
        <p:nvGrpSpPr>
          <p:cNvPr id="4" name="Group 5"/>
          <p:cNvGrpSpPr>
            <a:grpSpLocks/>
          </p:cNvGrpSpPr>
          <p:nvPr/>
        </p:nvGrpSpPr>
        <p:grpSpPr bwMode="auto">
          <a:xfrm>
            <a:off x="1910085" y="1553344"/>
            <a:ext cx="6910387" cy="1371600"/>
            <a:chOff x="528" y="1728"/>
            <a:chExt cx="4353" cy="864"/>
          </a:xfrm>
        </p:grpSpPr>
        <p:pic>
          <p:nvPicPr>
            <p:cNvPr id="5" name="Picture 6" descr="montage-1-variable expos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 y="1728"/>
              <a:ext cx="4353" cy="864"/>
            </a:xfrm>
            <a:prstGeom prst="rect">
              <a:avLst/>
            </a:prstGeom>
            <a:noFill/>
            <a:extLst>
              <a:ext uri="{909E8E84-426E-40DD-AFC4-6F175D3DCCD1}">
                <a14:hiddenFill xmlns:a14="http://schemas.microsoft.com/office/drawing/2010/main">
                  <a:solidFill>
                    <a:srgbClr val="FFFFFF"/>
                  </a:solidFill>
                </a14:hiddenFill>
              </a:ext>
            </a:extLst>
          </p:spPr>
        </p:pic>
        <p:sp>
          <p:nvSpPr>
            <p:cNvPr id="6" name="Line 7"/>
            <p:cNvSpPr>
              <a:spLocks noChangeShapeType="1"/>
            </p:cNvSpPr>
            <p:nvPr/>
          </p:nvSpPr>
          <p:spPr bwMode="auto">
            <a:xfrm>
              <a:off x="4608" y="2544"/>
              <a:ext cx="240"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grpSp>
      <p:grpSp>
        <p:nvGrpSpPr>
          <p:cNvPr id="7" name="Group 8"/>
          <p:cNvGrpSpPr>
            <a:grpSpLocks/>
          </p:cNvGrpSpPr>
          <p:nvPr/>
        </p:nvGrpSpPr>
        <p:grpSpPr bwMode="auto">
          <a:xfrm>
            <a:off x="1883097" y="3356992"/>
            <a:ext cx="6937375" cy="1370013"/>
            <a:chOff x="528" y="816"/>
            <a:chExt cx="4370" cy="863"/>
          </a:xfrm>
        </p:grpSpPr>
        <p:pic>
          <p:nvPicPr>
            <p:cNvPr id="8" name="Picture 9" descr="montage-2-variable expos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 y="816"/>
              <a:ext cx="4370" cy="863"/>
            </a:xfrm>
            <a:prstGeom prst="rect">
              <a:avLst/>
            </a:prstGeom>
            <a:noFill/>
            <a:extLst>
              <a:ext uri="{909E8E84-426E-40DD-AFC4-6F175D3DCCD1}">
                <a14:hiddenFill xmlns:a14="http://schemas.microsoft.com/office/drawing/2010/main">
                  <a:solidFill>
                    <a:srgbClr val="FFFFFF"/>
                  </a:solidFill>
                </a14:hiddenFill>
              </a:ext>
            </a:extLst>
          </p:spPr>
        </p:pic>
        <p:sp>
          <p:nvSpPr>
            <p:cNvPr id="9" name="Line 10"/>
            <p:cNvSpPr>
              <a:spLocks noChangeShapeType="1"/>
            </p:cNvSpPr>
            <p:nvPr/>
          </p:nvSpPr>
          <p:spPr bwMode="auto">
            <a:xfrm>
              <a:off x="4608" y="1632"/>
              <a:ext cx="240" cy="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grpSp>
      <p:sp>
        <p:nvSpPr>
          <p:cNvPr id="10" name="Text Box 12"/>
          <p:cNvSpPr txBox="1">
            <a:spLocks noChangeArrowheads="1"/>
          </p:cNvSpPr>
          <p:nvPr/>
        </p:nvSpPr>
        <p:spPr bwMode="auto">
          <a:xfrm>
            <a:off x="2220163" y="1113864"/>
            <a:ext cx="8611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dirty="0">
                <a:solidFill>
                  <a:srgbClr val="FF0000"/>
                </a:solidFill>
              </a:rPr>
              <a:t>100 </a:t>
            </a:r>
            <a:r>
              <a:rPr lang="en-US" i="1" dirty="0" err="1">
                <a:solidFill>
                  <a:srgbClr val="FF0000"/>
                </a:solidFill>
              </a:rPr>
              <a:t>ms</a:t>
            </a:r>
            <a:endParaRPr lang="en-US" i="1" dirty="0">
              <a:solidFill>
                <a:srgbClr val="FF0000"/>
              </a:solidFill>
            </a:endParaRPr>
          </a:p>
        </p:txBody>
      </p:sp>
      <p:sp>
        <p:nvSpPr>
          <p:cNvPr id="11" name="Text Box 13"/>
          <p:cNvSpPr txBox="1">
            <a:spLocks noChangeArrowheads="1"/>
          </p:cNvSpPr>
          <p:nvPr/>
        </p:nvSpPr>
        <p:spPr bwMode="auto">
          <a:xfrm>
            <a:off x="3972763" y="1115452"/>
            <a:ext cx="8611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400 ms</a:t>
            </a:r>
          </a:p>
        </p:txBody>
      </p:sp>
      <p:sp>
        <p:nvSpPr>
          <p:cNvPr id="12" name="Text Box 14"/>
          <p:cNvSpPr txBox="1">
            <a:spLocks noChangeArrowheads="1"/>
          </p:cNvSpPr>
          <p:nvPr/>
        </p:nvSpPr>
        <p:spPr bwMode="auto">
          <a:xfrm>
            <a:off x="5725363" y="1115452"/>
            <a:ext cx="8611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700 ms</a:t>
            </a:r>
          </a:p>
        </p:txBody>
      </p:sp>
      <p:sp>
        <p:nvSpPr>
          <p:cNvPr id="13" name="Text Box 15"/>
          <p:cNvSpPr txBox="1">
            <a:spLocks noChangeArrowheads="1"/>
          </p:cNvSpPr>
          <p:nvPr/>
        </p:nvSpPr>
        <p:spPr bwMode="auto">
          <a:xfrm>
            <a:off x="7338263" y="1113864"/>
            <a:ext cx="97815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1000 ms</a:t>
            </a:r>
          </a:p>
        </p:txBody>
      </p:sp>
      <p:sp>
        <p:nvSpPr>
          <p:cNvPr id="14" name="Line 16"/>
          <p:cNvSpPr>
            <a:spLocks noChangeShapeType="1"/>
          </p:cNvSpPr>
          <p:nvPr/>
        </p:nvSpPr>
        <p:spPr bwMode="auto">
          <a:xfrm flipV="1">
            <a:off x="7372672" y="1932756"/>
            <a:ext cx="762000" cy="762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sp>
        <p:nvSpPr>
          <p:cNvPr id="15" name="Line 17"/>
          <p:cNvSpPr>
            <a:spLocks noChangeShapeType="1"/>
          </p:cNvSpPr>
          <p:nvPr/>
        </p:nvSpPr>
        <p:spPr bwMode="auto">
          <a:xfrm flipV="1">
            <a:off x="7487098" y="3718893"/>
            <a:ext cx="762000" cy="762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solidFill>
                <a:srgbClr val="FF0000"/>
              </a:solidFill>
            </a:endParaRPr>
          </a:p>
        </p:txBody>
      </p:sp>
      <p:sp>
        <p:nvSpPr>
          <p:cNvPr id="16" name="Rectangle 19"/>
          <p:cNvSpPr>
            <a:spLocks noChangeArrowheads="1"/>
          </p:cNvSpPr>
          <p:nvPr/>
        </p:nvSpPr>
        <p:spPr bwMode="auto">
          <a:xfrm>
            <a:off x="1898971" y="3356992"/>
            <a:ext cx="1700213" cy="1371600"/>
          </a:xfrm>
          <a:prstGeom prst="rect">
            <a:avLst/>
          </a:prstGeom>
          <a:noFill/>
          <a:ln w="2857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7" name="Rectangle 20"/>
          <p:cNvSpPr>
            <a:spLocks noChangeArrowheads="1"/>
          </p:cNvSpPr>
          <p:nvPr/>
        </p:nvSpPr>
        <p:spPr bwMode="auto">
          <a:xfrm>
            <a:off x="3611828" y="3356992"/>
            <a:ext cx="1700212" cy="1371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8" name="Rectangle 21"/>
          <p:cNvSpPr>
            <a:spLocks noChangeArrowheads="1"/>
          </p:cNvSpPr>
          <p:nvPr/>
        </p:nvSpPr>
        <p:spPr bwMode="auto">
          <a:xfrm>
            <a:off x="7089647" y="3358806"/>
            <a:ext cx="1700213" cy="1371600"/>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19" name="Rectangle 22"/>
          <p:cNvSpPr>
            <a:spLocks noChangeArrowheads="1"/>
          </p:cNvSpPr>
          <p:nvPr/>
        </p:nvSpPr>
        <p:spPr bwMode="auto">
          <a:xfrm>
            <a:off x="5346582" y="3356992"/>
            <a:ext cx="1700212" cy="1371600"/>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rgbClr val="FF0000"/>
              </a:solidFill>
            </a:endParaRPr>
          </a:p>
        </p:txBody>
      </p:sp>
      <p:sp>
        <p:nvSpPr>
          <p:cNvPr id="20" name="Rectangle 23"/>
          <p:cNvSpPr>
            <a:spLocks noChangeArrowheads="1"/>
          </p:cNvSpPr>
          <p:nvPr/>
        </p:nvSpPr>
        <p:spPr bwMode="auto">
          <a:xfrm>
            <a:off x="1898972" y="1553344"/>
            <a:ext cx="1700213" cy="1371600"/>
          </a:xfrm>
          <a:prstGeom prst="rect">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21" name="Rectangle 24"/>
          <p:cNvSpPr>
            <a:spLocks noChangeArrowheads="1"/>
          </p:cNvSpPr>
          <p:nvPr/>
        </p:nvSpPr>
        <p:spPr bwMode="auto">
          <a:xfrm>
            <a:off x="3630935" y="1553344"/>
            <a:ext cx="1700212" cy="1371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22" name="Rectangle 25"/>
          <p:cNvSpPr>
            <a:spLocks noChangeArrowheads="1"/>
          </p:cNvSpPr>
          <p:nvPr/>
        </p:nvSpPr>
        <p:spPr bwMode="auto">
          <a:xfrm>
            <a:off x="7096447" y="1553344"/>
            <a:ext cx="1700213" cy="1371600"/>
          </a:xfrm>
          <a:prstGeom prst="rect">
            <a:avLst/>
          </a:prstGeom>
          <a:noFill/>
          <a:ln w="2857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sp>
        <p:nvSpPr>
          <p:cNvPr id="23" name="Rectangle 26"/>
          <p:cNvSpPr>
            <a:spLocks noChangeArrowheads="1"/>
          </p:cNvSpPr>
          <p:nvPr/>
        </p:nvSpPr>
        <p:spPr bwMode="auto">
          <a:xfrm>
            <a:off x="5364485" y="1553344"/>
            <a:ext cx="1700212" cy="1371600"/>
          </a:xfrm>
          <a:prstGeom prst="rect">
            <a:avLst/>
          </a:prstGeom>
          <a:noFill/>
          <a:ln w="28575">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i="1">
              <a:solidFill>
                <a:srgbClr val="FF0000"/>
              </a:solidFill>
            </a:endParaRPr>
          </a:p>
        </p:txBody>
      </p:sp>
      <p:sp>
        <p:nvSpPr>
          <p:cNvPr id="24" name="TextBox 23"/>
          <p:cNvSpPr txBox="1"/>
          <p:nvPr/>
        </p:nvSpPr>
        <p:spPr>
          <a:xfrm>
            <a:off x="107504" y="1581237"/>
            <a:ext cx="1659349" cy="1200329"/>
          </a:xfrm>
          <a:prstGeom prst="rect">
            <a:avLst/>
          </a:prstGeom>
          <a:noFill/>
        </p:spPr>
        <p:txBody>
          <a:bodyPr wrap="square" rtlCol="0">
            <a:spAutoFit/>
          </a:bodyPr>
          <a:lstStyle/>
          <a:p>
            <a:r>
              <a:rPr lang="en-IE" dirty="0" smtClean="0"/>
              <a:t>Variable exposure times , same image display settings </a:t>
            </a:r>
            <a:endParaRPr lang="en-IE" dirty="0"/>
          </a:p>
        </p:txBody>
      </p:sp>
      <p:sp>
        <p:nvSpPr>
          <p:cNvPr id="25" name="TextBox 24"/>
          <p:cNvSpPr txBox="1"/>
          <p:nvPr/>
        </p:nvSpPr>
        <p:spPr>
          <a:xfrm>
            <a:off x="217098" y="3165629"/>
            <a:ext cx="1440160" cy="1754326"/>
          </a:xfrm>
          <a:prstGeom prst="rect">
            <a:avLst/>
          </a:prstGeom>
          <a:noFill/>
        </p:spPr>
        <p:txBody>
          <a:bodyPr wrap="square" rtlCol="0">
            <a:spAutoFit/>
          </a:bodyPr>
          <a:lstStyle/>
          <a:p>
            <a:r>
              <a:rPr lang="en-IE" dirty="0" smtClean="0"/>
              <a:t>Brightness and contrast adjusted to give similar display intensities </a:t>
            </a:r>
            <a:endParaRPr lang="en-IE" dirty="0"/>
          </a:p>
        </p:txBody>
      </p:sp>
      <p:sp>
        <p:nvSpPr>
          <p:cNvPr id="26" name="TextBox 25"/>
          <p:cNvSpPr txBox="1"/>
          <p:nvPr/>
        </p:nvSpPr>
        <p:spPr>
          <a:xfrm>
            <a:off x="108573" y="5271591"/>
            <a:ext cx="8711899" cy="923330"/>
          </a:xfrm>
          <a:prstGeom prst="rect">
            <a:avLst/>
          </a:prstGeom>
          <a:noFill/>
        </p:spPr>
        <p:txBody>
          <a:bodyPr wrap="square" rtlCol="0">
            <a:spAutoFit/>
          </a:bodyPr>
          <a:lstStyle/>
          <a:p>
            <a:r>
              <a:rPr lang="en-IE" dirty="0" smtClean="0"/>
              <a:t>Changing image display settings can highlight dim features. </a:t>
            </a:r>
            <a:endParaRPr lang="en-IE" dirty="0" smtClean="0"/>
          </a:p>
          <a:p>
            <a:endParaRPr lang="en-IE" dirty="0"/>
          </a:p>
          <a:p>
            <a:r>
              <a:rPr lang="en-IE" dirty="0" smtClean="0"/>
              <a:t>Lower </a:t>
            </a:r>
            <a:r>
              <a:rPr lang="en-IE" dirty="0" smtClean="0"/>
              <a:t>exposure times or laser powers may </a:t>
            </a:r>
            <a:r>
              <a:rPr lang="en-IE" b="1" i="1" dirty="0" smtClean="0"/>
              <a:t>still</a:t>
            </a:r>
            <a:r>
              <a:rPr lang="en-IE" dirty="0" smtClean="0"/>
              <a:t> reveal what you want to see…</a:t>
            </a:r>
            <a:endParaRPr lang="en-IE" dirty="0"/>
          </a:p>
        </p:txBody>
      </p:sp>
    </p:spTree>
    <p:extLst>
      <p:ext uri="{BB962C8B-B14F-4D97-AF65-F5344CB8AC3E}">
        <p14:creationId xmlns:p14="http://schemas.microsoft.com/office/powerpoint/2010/main" val="103965776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Image display - colour</a:t>
            </a:r>
            <a:endParaRPr lang="en-IE" dirty="0"/>
          </a:p>
        </p:txBody>
      </p:sp>
      <p:pic>
        <p:nvPicPr>
          <p:cNvPr id="4" name="Picture 4" descr="intensity pro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965" y="3861048"/>
            <a:ext cx="6950075" cy="17748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l="63275" t="27309" r="36325" b="12306"/>
          <a:stretch>
            <a:fillRect/>
          </a:stretch>
        </p:blipFill>
        <p:spPr bwMode="auto">
          <a:xfrm>
            <a:off x="6929438" y="2057400"/>
            <a:ext cx="168275"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rainbow new contra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7713" y="2057400"/>
            <a:ext cx="1314450" cy="164465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7"/>
          <p:cNvGrpSpPr>
            <a:grpSpLocks noChangeAspect="1"/>
          </p:cNvGrpSpPr>
          <p:nvPr/>
        </p:nvGrpSpPr>
        <p:grpSpPr bwMode="auto">
          <a:xfrm>
            <a:off x="3810000" y="2057400"/>
            <a:ext cx="1477963" cy="1644650"/>
            <a:chOff x="2688" y="672"/>
            <a:chExt cx="1152" cy="1154"/>
          </a:xfrm>
        </p:grpSpPr>
        <p:pic>
          <p:nvPicPr>
            <p:cNvPr id="8" name="Picture 8" descr="paxillin-red"/>
            <p:cNvPicPr preferRelativeResize="0">
              <a:picLocks noChangeAspect="1" noChangeArrowheads="1"/>
            </p:cNvPicPr>
            <p:nvPr/>
          </p:nvPicPr>
          <p:blipFill>
            <a:blip r:embed="rId6">
              <a:lum bright="10000" contrast="10000"/>
              <a:extLst>
                <a:ext uri="{28A0092B-C50C-407E-A947-70E740481C1C}">
                  <a14:useLocalDpi xmlns:a14="http://schemas.microsoft.com/office/drawing/2010/main" val="0"/>
                </a:ext>
              </a:extLst>
            </a:blip>
            <a:srcRect/>
            <a:stretch>
              <a:fillRect/>
            </a:stretch>
          </p:blipFill>
          <p:spPr bwMode="auto">
            <a:xfrm>
              <a:off x="2817" y="674"/>
              <a:ext cx="1023"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88" y="672"/>
              <a:ext cx="144" cy="1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 10"/>
          <p:cNvGrpSpPr>
            <a:grpSpLocks/>
          </p:cNvGrpSpPr>
          <p:nvPr/>
        </p:nvGrpSpPr>
        <p:grpSpPr bwMode="auto">
          <a:xfrm>
            <a:off x="684213" y="2057400"/>
            <a:ext cx="1468437" cy="1644650"/>
            <a:chOff x="460" y="432"/>
            <a:chExt cx="925" cy="1036"/>
          </a:xfrm>
        </p:grpSpPr>
        <p:pic>
          <p:nvPicPr>
            <p:cNvPr id="11" name="Picture 11" descr="paxillin-blue"/>
            <p:cNvPicPr preferRelativeResize="0">
              <a:picLocks noChangeAspect="1" noChangeArrowheads="1"/>
            </p:cNvPicPr>
            <p:nvPr/>
          </p:nvPicPr>
          <p:blipFill>
            <a:blip r:embed="rId8">
              <a:lum bright="10000" contrast="10000"/>
              <a:extLst>
                <a:ext uri="{28A0092B-C50C-407E-A947-70E740481C1C}">
                  <a14:useLocalDpi xmlns:a14="http://schemas.microsoft.com/office/drawing/2010/main" val="0"/>
                </a:ext>
              </a:extLst>
            </a:blip>
            <a:srcRect/>
            <a:stretch>
              <a:fillRect/>
            </a:stretch>
          </p:blipFill>
          <p:spPr bwMode="auto">
            <a:xfrm>
              <a:off x="558" y="434"/>
              <a:ext cx="827"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 y="432"/>
              <a:ext cx="116" cy="1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3"/>
          <p:cNvGrpSpPr>
            <a:grpSpLocks noChangeAspect="1"/>
          </p:cNvGrpSpPr>
          <p:nvPr/>
        </p:nvGrpSpPr>
        <p:grpSpPr bwMode="auto">
          <a:xfrm>
            <a:off x="2239963" y="2057400"/>
            <a:ext cx="1498600" cy="1644650"/>
            <a:chOff x="1375" y="672"/>
            <a:chExt cx="1169" cy="1154"/>
          </a:xfrm>
        </p:grpSpPr>
        <p:pic>
          <p:nvPicPr>
            <p:cNvPr id="14" name="Picture 14" descr="paxillin-green"/>
            <p:cNvPicPr>
              <a:picLocks noChangeAspect="1" noChangeArrowheads="1"/>
            </p:cNvPicPr>
            <p:nvPr/>
          </p:nvPicPr>
          <p:blipFill>
            <a:blip r:embed="rId10">
              <a:lum bright="10000" contrast="10000"/>
              <a:extLst>
                <a:ext uri="{28A0092B-C50C-407E-A947-70E740481C1C}">
                  <a14:useLocalDpi xmlns:a14="http://schemas.microsoft.com/office/drawing/2010/main" val="0"/>
                </a:ext>
              </a:extLst>
            </a:blip>
            <a:srcRect/>
            <a:stretch>
              <a:fillRect/>
            </a:stretch>
          </p:blipFill>
          <p:spPr bwMode="auto">
            <a:xfrm>
              <a:off x="1519" y="672"/>
              <a:ext cx="1025" cy="1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75" y="672"/>
              <a:ext cx="144" cy="1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6" name="Group 16"/>
          <p:cNvGrpSpPr>
            <a:grpSpLocks noChangeAspect="1"/>
          </p:cNvGrpSpPr>
          <p:nvPr/>
        </p:nvGrpSpPr>
        <p:grpSpPr bwMode="auto">
          <a:xfrm>
            <a:off x="5364163" y="2058988"/>
            <a:ext cx="1498600" cy="1644650"/>
            <a:chOff x="3792" y="673"/>
            <a:chExt cx="1169" cy="1154"/>
          </a:xfrm>
        </p:grpSpPr>
        <p:pic>
          <p:nvPicPr>
            <p:cNvPr id="17" name="Picture 17" descr="paxillin-grayscale"/>
            <p:cNvPicPr>
              <a:picLocks noChangeAspect="1" noChangeArrowheads="1"/>
            </p:cNvPicPr>
            <p:nvPr/>
          </p:nvPicPr>
          <p:blipFill>
            <a:blip r:embed="rId12">
              <a:lum bright="10000" contrast="10000"/>
              <a:extLst>
                <a:ext uri="{28A0092B-C50C-407E-A947-70E740481C1C}">
                  <a14:useLocalDpi xmlns:a14="http://schemas.microsoft.com/office/drawing/2010/main" val="0"/>
                </a:ext>
              </a:extLst>
            </a:blip>
            <a:srcRect/>
            <a:stretch>
              <a:fillRect/>
            </a:stretch>
          </p:blipFill>
          <p:spPr bwMode="auto">
            <a:xfrm>
              <a:off x="3936" y="673"/>
              <a:ext cx="1025" cy="1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92" y="674"/>
              <a:ext cx="152" cy="1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 name="Line 19"/>
          <p:cNvSpPr>
            <a:spLocks noChangeShapeType="1"/>
          </p:cNvSpPr>
          <p:nvPr/>
        </p:nvSpPr>
        <p:spPr bwMode="auto">
          <a:xfrm>
            <a:off x="1782763" y="3581400"/>
            <a:ext cx="30480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20" name="TextBox 19"/>
          <p:cNvSpPr txBox="1"/>
          <p:nvPr/>
        </p:nvSpPr>
        <p:spPr>
          <a:xfrm>
            <a:off x="1073150" y="1412776"/>
            <a:ext cx="4144853" cy="369332"/>
          </a:xfrm>
          <a:prstGeom prst="rect">
            <a:avLst/>
          </a:prstGeom>
          <a:noFill/>
        </p:spPr>
        <p:txBody>
          <a:bodyPr wrap="none" rtlCol="0">
            <a:spAutoFit/>
          </a:bodyPr>
          <a:lstStyle/>
          <a:p>
            <a:r>
              <a:rPr lang="en-IE" dirty="0" smtClean="0"/>
              <a:t>Same image with variable colour displays :</a:t>
            </a:r>
            <a:endParaRPr lang="en-IE" dirty="0"/>
          </a:p>
        </p:txBody>
      </p:sp>
      <p:sp>
        <p:nvSpPr>
          <p:cNvPr id="21" name="TextBox 20"/>
          <p:cNvSpPr txBox="1"/>
          <p:nvPr/>
        </p:nvSpPr>
        <p:spPr>
          <a:xfrm>
            <a:off x="50382" y="4148295"/>
            <a:ext cx="1281257" cy="923330"/>
          </a:xfrm>
          <a:prstGeom prst="rect">
            <a:avLst/>
          </a:prstGeom>
          <a:noFill/>
        </p:spPr>
        <p:txBody>
          <a:bodyPr wrap="square" rtlCol="0">
            <a:spAutoFit/>
          </a:bodyPr>
          <a:lstStyle/>
          <a:p>
            <a:r>
              <a:rPr lang="en-IE" dirty="0" smtClean="0"/>
              <a:t>3D intensity plot</a:t>
            </a:r>
            <a:endParaRPr lang="en-IE" dirty="0"/>
          </a:p>
        </p:txBody>
      </p:sp>
      <p:sp>
        <p:nvSpPr>
          <p:cNvPr id="22" name="TextBox 21"/>
          <p:cNvSpPr txBox="1"/>
          <p:nvPr/>
        </p:nvSpPr>
        <p:spPr>
          <a:xfrm>
            <a:off x="82313" y="5789076"/>
            <a:ext cx="8610727" cy="646331"/>
          </a:xfrm>
          <a:prstGeom prst="rect">
            <a:avLst/>
          </a:prstGeom>
          <a:noFill/>
        </p:spPr>
        <p:txBody>
          <a:bodyPr wrap="square" rtlCol="0">
            <a:spAutoFit/>
          </a:bodyPr>
          <a:lstStyle/>
          <a:p>
            <a:r>
              <a:rPr lang="en-IE" dirty="0" smtClean="0"/>
              <a:t>Blue, red channels can be difficult to visualise; better to use greyscale images or pseudo colour LUTs to bring out dim features within images.</a:t>
            </a:r>
            <a:endParaRPr lang="en-IE" dirty="0"/>
          </a:p>
        </p:txBody>
      </p:sp>
    </p:spTree>
    <p:extLst>
      <p:ext uri="{BB962C8B-B14F-4D97-AF65-F5344CB8AC3E}">
        <p14:creationId xmlns:p14="http://schemas.microsoft.com/office/powerpoint/2010/main" val="22949701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9144000" cy="1143000"/>
          </a:xfrm>
        </p:spPr>
        <p:txBody>
          <a:bodyPr/>
          <a:lstStyle/>
          <a:p>
            <a:r>
              <a:rPr lang="en-IE" dirty="0" smtClean="0"/>
              <a:t>Image display - colour</a:t>
            </a:r>
            <a:endParaRPr lang="en-IE" dirty="0"/>
          </a:p>
        </p:txBody>
      </p:sp>
      <p:pic>
        <p:nvPicPr>
          <p:cNvPr id="4" name="Picture 7"/>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2714105" y="1604198"/>
            <a:ext cx="3715789" cy="4517967"/>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sp>
        <p:nvSpPr>
          <p:cNvPr id="6" name="Text Box 9"/>
          <p:cNvSpPr txBox="1">
            <a:spLocks noChangeArrowheads="1"/>
          </p:cNvSpPr>
          <p:nvPr/>
        </p:nvSpPr>
        <p:spPr bwMode="auto">
          <a:xfrm>
            <a:off x="2699792" y="6181726"/>
            <a:ext cx="658812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5pPr>
            <a:lvl6pPr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6pPr>
            <a:lvl7pPr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7pPr>
            <a:lvl8pPr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8pPr>
            <a:lvl9pPr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defRPr>
            </a:lvl9pPr>
          </a:lstStyle>
          <a:p>
            <a:pPr eaLnBrk="0" hangingPunct="0">
              <a:lnSpc>
                <a:spcPct val="97000"/>
              </a:lnSpc>
              <a:buClr>
                <a:srgbClr val="000000"/>
              </a:buClr>
              <a:buSzPct val="100000"/>
              <a:buFont typeface="Times New Roman" pitchFamily="18" charset="0"/>
              <a:buNone/>
            </a:pPr>
            <a:r>
              <a:rPr lang="en-GB" sz="1200" b="1" dirty="0">
                <a:solidFill>
                  <a:srgbClr val="FF0000"/>
                </a:solidFill>
              </a:rPr>
              <a:t>Zhang, H. et al. J. </a:t>
            </a:r>
            <a:r>
              <a:rPr lang="en-GB" sz="1200" b="1" dirty="0" err="1">
                <a:solidFill>
                  <a:srgbClr val="FF0000"/>
                </a:solidFill>
              </a:rPr>
              <a:t>Neurosci</a:t>
            </a:r>
            <a:r>
              <a:rPr lang="en-GB" sz="1200" b="1" dirty="0">
                <a:solidFill>
                  <a:srgbClr val="FF0000"/>
                </a:solidFill>
              </a:rPr>
              <a:t>. 2005;25:3379-3388</a:t>
            </a:r>
          </a:p>
        </p:txBody>
      </p:sp>
      <p:sp>
        <p:nvSpPr>
          <p:cNvPr id="7" name="Text Box 11"/>
          <p:cNvSpPr txBox="1">
            <a:spLocks noChangeArrowheads="1"/>
          </p:cNvSpPr>
          <p:nvPr/>
        </p:nvSpPr>
        <p:spPr bwMode="auto">
          <a:xfrm>
            <a:off x="145888" y="2852936"/>
            <a:ext cx="255390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FF0000"/>
                </a:solidFill>
                <a:effectLst/>
                <a:uLnTx/>
                <a:uFillTx/>
              </a:rPr>
              <a:t>If possible only use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err="1" smtClean="0">
                <a:ln>
                  <a:noFill/>
                </a:ln>
                <a:solidFill>
                  <a:srgbClr val="FF0000"/>
                </a:solidFill>
                <a:effectLst/>
                <a:uLnTx/>
                <a:uFillTx/>
              </a:rPr>
              <a:t>colour</a:t>
            </a:r>
            <a:r>
              <a:rPr kumimoji="0" lang="en-US" sz="2400" b="0" i="0" u="none" strike="noStrike" kern="0" cap="none" spc="0" normalizeH="0" baseline="0" noProof="0" dirty="0" smtClean="0">
                <a:ln>
                  <a:noFill/>
                </a:ln>
                <a:solidFill>
                  <a:srgbClr val="FF0000"/>
                </a:solidFill>
                <a:effectLst/>
                <a:uLnTx/>
                <a:uFillTx/>
              </a:rPr>
              <a:t> in overlays.</a:t>
            </a:r>
          </a:p>
        </p:txBody>
      </p:sp>
    </p:spTree>
    <p:extLst>
      <p:ext uri="{BB962C8B-B14F-4D97-AF65-F5344CB8AC3E}">
        <p14:creationId xmlns:p14="http://schemas.microsoft.com/office/powerpoint/2010/main" val="19429304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54" y="0"/>
            <a:ext cx="9130545" cy="1143000"/>
          </a:xfrm>
        </p:spPr>
        <p:txBody>
          <a:bodyPr/>
          <a:lstStyle/>
          <a:p>
            <a:r>
              <a:rPr lang="en-IE" dirty="0" smtClean="0"/>
              <a:t>Image display – gamma factor </a:t>
            </a:r>
            <a:endParaRPr lang="en-IE" dirty="0"/>
          </a:p>
        </p:txBody>
      </p:sp>
      <p:grpSp>
        <p:nvGrpSpPr>
          <p:cNvPr id="4" name="Group 4"/>
          <p:cNvGrpSpPr>
            <a:grpSpLocks noChangeAspect="1"/>
          </p:cNvGrpSpPr>
          <p:nvPr/>
        </p:nvGrpSpPr>
        <p:grpSpPr bwMode="auto">
          <a:xfrm rot="5400000">
            <a:off x="18257" y="2585244"/>
            <a:ext cx="2741612" cy="1371600"/>
            <a:chOff x="10499" y="17411"/>
            <a:chExt cx="1441" cy="721"/>
          </a:xfrm>
        </p:grpSpPr>
        <p:pic>
          <p:nvPicPr>
            <p:cNvPr id="5" name="Picture 5" descr="line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600000">
              <a:off x="10500" y="17411"/>
              <a:ext cx="1440" cy="72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p:cNvSpPr>
              <a:spLocks noChangeAspect="1" noChangeArrowheads="1"/>
            </p:cNvSpPr>
            <p:nvPr/>
          </p:nvSpPr>
          <p:spPr bwMode="auto">
            <a:xfrm>
              <a:off x="10499" y="17411"/>
              <a:ext cx="1440" cy="720"/>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grpSp>
        <p:nvGrpSpPr>
          <p:cNvPr id="7" name="Group 13"/>
          <p:cNvGrpSpPr>
            <a:grpSpLocks noChangeAspect="1"/>
          </p:cNvGrpSpPr>
          <p:nvPr/>
        </p:nvGrpSpPr>
        <p:grpSpPr bwMode="auto">
          <a:xfrm rot="5400000">
            <a:off x="4123531" y="2583657"/>
            <a:ext cx="2741613" cy="1371600"/>
            <a:chOff x="15252" y="17410"/>
            <a:chExt cx="1441" cy="721"/>
          </a:xfrm>
        </p:grpSpPr>
        <p:pic>
          <p:nvPicPr>
            <p:cNvPr id="8" name="Picture 14" descr="brightne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52" y="17410"/>
              <a:ext cx="1440" cy="72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p:cNvSpPr>
              <a:spLocks noChangeAspect="1" noChangeArrowheads="1"/>
            </p:cNvSpPr>
            <p:nvPr/>
          </p:nvSpPr>
          <p:spPr bwMode="auto">
            <a:xfrm>
              <a:off x="15253" y="17410"/>
              <a:ext cx="1440" cy="720"/>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grpSp>
        <p:nvGrpSpPr>
          <p:cNvPr id="10" name="Group 16"/>
          <p:cNvGrpSpPr>
            <a:grpSpLocks noChangeAspect="1"/>
          </p:cNvGrpSpPr>
          <p:nvPr/>
        </p:nvGrpSpPr>
        <p:grpSpPr bwMode="auto">
          <a:xfrm rot="5400000">
            <a:off x="5491957" y="2585244"/>
            <a:ext cx="2741612" cy="1371600"/>
            <a:chOff x="16613" y="17410"/>
            <a:chExt cx="1441" cy="721"/>
          </a:xfrm>
        </p:grpSpPr>
        <p:pic>
          <p:nvPicPr>
            <p:cNvPr id="11" name="Picture 17" descr="contra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13" y="17410"/>
              <a:ext cx="1440" cy="72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8"/>
            <p:cNvSpPr>
              <a:spLocks noChangeAspect="1" noChangeArrowheads="1"/>
            </p:cNvSpPr>
            <p:nvPr/>
          </p:nvSpPr>
          <p:spPr bwMode="auto">
            <a:xfrm>
              <a:off x="16614" y="17411"/>
              <a:ext cx="1440" cy="720"/>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grpSp>
        <p:nvGrpSpPr>
          <p:cNvPr id="13" name="Group 19"/>
          <p:cNvGrpSpPr>
            <a:grpSpLocks noChangeAspect="1"/>
          </p:cNvGrpSpPr>
          <p:nvPr/>
        </p:nvGrpSpPr>
        <p:grpSpPr bwMode="auto">
          <a:xfrm rot="5400000">
            <a:off x="6858794" y="2588419"/>
            <a:ext cx="2741612" cy="1371600"/>
            <a:chOff x="18224" y="17410"/>
            <a:chExt cx="1441" cy="721"/>
          </a:xfrm>
        </p:grpSpPr>
        <p:pic>
          <p:nvPicPr>
            <p:cNvPr id="14" name="Picture 20" descr="all thre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24" y="17410"/>
              <a:ext cx="1440" cy="72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1"/>
            <p:cNvSpPr>
              <a:spLocks noChangeAspect="1" noChangeArrowheads="1"/>
            </p:cNvSpPr>
            <p:nvPr/>
          </p:nvSpPr>
          <p:spPr bwMode="auto">
            <a:xfrm>
              <a:off x="18225" y="17410"/>
              <a:ext cx="1440" cy="720"/>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pic>
        <p:nvPicPr>
          <p:cNvPr id="16" name="Picture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2838" y="4756150"/>
            <a:ext cx="1143000" cy="1303338"/>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25"/>
          <p:cNvSpPr txBox="1">
            <a:spLocks noChangeArrowheads="1"/>
          </p:cNvSpPr>
          <p:nvPr/>
        </p:nvSpPr>
        <p:spPr bwMode="auto">
          <a:xfrm>
            <a:off x="4876800" y="1524000"/>
            <a:ext cx="115544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brightness</a:t>
            </a:r>
          </a:p>
        </p:txBody>
      </p:sp>
      <p:pic>
        <p:nvPicPr>
          <p:cNvPr id="18" name="Picture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1263" y="4754563"/>
            <a:ext cx="1143000" cy="1309687"/>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27"/>
          <p:cNvSpPr txBox="1">
            <a:spLocks noChangeArrowheads="1"/>
          </p:cNvSpPr>
          <p:nvPr/>
        </p:nvSpPr>
        <p:spPr bwMode="auto">
          <a:xfrm>
            <a:off x="6364288" y="1525588"/>
            <a:ext cx="95218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contrast</a:t>
            </a:r>
          </a:p>
        </p:txBody>
      </p:sp>
      <p:pic>
        <p:nvPicPr>
          <p:cNvPr id="20" name="Picture 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58100" y="4759325"/>
            <a:ext cx="1143000" cy="130492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 Box 29"/>
          <p:cNvSpPr txBox="1">
            <a:spLocks noChangeArrowheads="1"/>
          </p:cNvSpPr>
          <p:nvPr/>
        </p:nvSpPr>
        <p:spPr bwMode="auto">
          <a:xfrm>
            <a:off x="7680325" y="1525588"/>
            <a:ext cx="100700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solidFill>
                  <a:srgbClr val="FF0000"/>
                </a:solidFill>
              </a:rPr>
              <a:t>All Three</a:t>
            </a:r>
          </a:p>
        </p:txBody>
      </p:sp>
      <p:sp>
        <p:nvSpPr>
          <p:cNvPr id="22" name="Text Box 30"/>
          <p:cNvSpPr txBox="1">
            <a:spLocks noChangeArrowheads="1"/>
          </p:cNvSpPr>
          <p:nvPr/>
        </p:nvSpPr>
        <p:spPr bwMode="auto">
          <a:xfrm>
            <a:off x="1017588" y="1524000"/>
            <a:ext cx="742950" cy="36671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linear</a:t>
            </a:r>
          </a:p>
        </p:txBody>
      </p:sp>
      <p:grpSp>
        <p:nvGrpSpPr>
          <p:cNvPr id="23" name="Group 38"/>
          <p:cNvGrpSpPr>
            <a:grpSpLocks/>
          </p:cNvGrpSpPr>
          <p:nvPr/>
        </p:nvGrpSpPr>
        <p:grpSpPr bwMode="auto">
          <a:xfrm>
            <a:off x="3440113" y="1524000"/>
            <a:ext cx="1371600" cy="4535488"/>
            <a:chOff x="2167" y="960"/>
            <a:chExt cx="864" cy="2857"/>
          </a:xfrm>
        </p:grpSpPr>
        <p:grpSp>
          <p:nvGrpSpPr>
            <p:cNvPr id="24" name="Group 10"/>
            <p:cNvGrpSpPr>
              <a:grpSpLocks noChangeAspect="1"/>
            </p:cNvGrpSpPr>
            <p:nvPr/>
          </p:nvGrpSpPr>
          <p:grpSpPr bwMode="auto">
            <a:xfrm rot="5400000">
              <a:off x="1735" y="1628"/>
              <a:ext cx="1727" cy="864"/>
              <a:chOff x="13642" y="17410"/>
              <a:chExt cx="1441" cy="721"/>
            </a:xfrm>
          </p:grpSpPr>
          <p:pic>
            <p:nvPicPr>
              <p:cNvPr id="27" name="Picture 11" descr="gamma 0point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42" y="17410"/>
                <a:ext cx="1440" cy="721"/>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2"/>
              <p:cNvSpPr>
                <a:spLocks noChangeAspect="1" noChangeArrowheads="1"/>
              </p:cNvSpPr>
              <p:nvPr/>
            </p:nvSpPr>
            <p:spPr bwMode="auto">
              <a:xfrm>
                <a:off x="13643" y="17410"/>
                <a:ext cx="1440" cy="720"/>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pic>
          <p:nvPicPr>
            <p:cNvPr id="25" name="Picture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39" y="2995"/>
              <a:ext cx="720" cy="822"/>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 Box 31"/>
            <p:cNvSpPr txBox="1">
              <a:spLocks noChangeArrowheads="1"/>
            </p:cNvSpPr>
            <p:nvPr/>
          </p:nvSpPr>
          <p:spPr bwMode="auto">
            <a:xfrm>
              <a:off x="2182" y="960"/>
              <a:ext cx="836" cy="231"/>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gamma 0.5</a:t>
              </a:r>
            </a:p>
          </p:txBody>
        </p:sp>
      </p:grpSp>
      <p:grpSp>
        <p:nvGrpSpPr>
          <p:cNvPr id="29" name="Group 37"/>
          <p:cNvGrpSpPr>
            <a:grpSpLocks/>
          </p:cNvGrpSpPr>
          <p:nvPr/>
        </p:nvGrpSpPr>
        <p:grpSpPr bwMode="auto">
          <a:xfrm>
            <a:off x="2071688" y="1524000"/>
            <a:ext cx="1371600" cy="4537075"/>
            <a:chOff x="1305" y="960"/>
            <a:chExt cx="864" cy="2858"/>
          </a:xfrm>
        </p:grpSpPr>
        <p:grpSp>
          <p:nvGrpSpPr>
            <p:cNvPr id="30" name="Group 7"/>
            <p:cNvGrpSpPr>
              <a:grpSpLocks noChangeAspect="1"/>
            </p:cNvGrpSpPr>
            <p:nvPr/>
          </p:nvGrpSpPr>
          <p:grpSpPr bwMode="auto">
            <a:xfrm rot="5400000">
              <a:off x="873" y="1628"/>
              <a:ext cx="1727" cy="864"/>
              <a:chOff x="12168" y="17410"/>
              <a:chExt cx="1441" cy="721"/>
            </a:xfrm>
          </p:grpSpPr>
          <p:pic>
            <p:nvPicPr>
              <p:cNvPr id="33" name="Picture 8" descr="gamma-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169" y="17410"/>
                <a:ext cx="1440" cy="721"/>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9"/>
              <p:cNvSpPr>
                <a:spLocks noChangeAspect="1" noChangeArrowheads="1"/>
              </p:cNvSpPr>
              <p:nvPr/>
            </p:nvSpPr>
            <p:spPr bwMode="auto">
              <a:xfrm>
                <a:off x="12168" y="17410"/>
                <a:ext cx="1440" cy="720"/>
              </a:xfrm>
              <a:prstGeom prst="rect">
                <a:avLst/>
              </a:prstGeom>
              <a:noFill/>
              <a:ln w="28575" algn="ctr">
                <a:solidFill>
                  <a:schemeClr val="bg1"/>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IE">
                  <a:solidFill>
                    <a:srgbClr val="FF0000"/>
                  </a:solidFill>
                </a:endParaRPr>
              </a:p>
            </p:txBody>
          </p:sp>
        </p:grpSp>
        <p:pic>
          <p:nvPicPr>
            <p:cNvPr id="31" name="Picture 2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377" y="2996"/>
              <a:ext cx="720" cy="822"/>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 Box 32"/>
            <p:cNvSpPr txBox="1">
              <a:spLocks noChangeArrowheads="1"/>
            </p:cNvSpPr>
            <p:nvPr/>
          </p:nvSpPr>
          <p:spPr bwMode="auto">
            <a:xfrm>
              <a:off x="1379" y="960"/>
              <a:ext cx="716" cy="231"/>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gamma 2</a:t>
              </a:r>
            </a:p>
          </p:txBody>
        </p:sp>
      </p:grpSp>
      <p:pic>
        <p:nvPicPr>
          <p:cNvPr id="35" name="Picture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7563" y="4764088"/>
            <a:ext cx="1143000" cy="128905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 Box 34"/>
          <p:cNvSpPr txBox="1">
            <a:spLocks noChangeArrowheads="1"/>
          </p:cNvSpPr>
          <p:nvPr/>
        </p:nvSpPr>
        <p:spPr bwMode="auto">
          <a:xfrm>
            <a:off x="3911600" y="6126163"/>
            <a:ext cx="1733550" cy="3667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Image Intensity</a:t>
            </a:r>
          </a:p>
        </p:txBody>
      </p:sp>
      <p:sp>
        <p:nvSpPr>
          <p:cNvPr id="37" name="Text Box 35"/>
          <p:cNvSpPr txBox="1">
            <a:spLocks noChangeArrowheads="1"/>
          </p:cNvSpPr>
          <p:nvPr/>
        </p:nvSpPr>
        <p:spPr bwMode="auto">
          <a:xfrm rot="16200000">
            <a:off x="-469106" y="5156994"/>
            <a:ext cx="1847850" cy="366712"/>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702175">
              <a:defRPr>
                <a:solidFill>
                  <a:schemeClr val="tx1"/>
                </a:solidFill>
                <a:latin typeface="Arial" charset="0"/>
              </a:defRPr>
            </a:lvl1pPr>
            <a:lvl2pPr defTabSz="4702175">
              <a:defRPr>
                <a:solidFill>
                  <a:schemeClr val="tx1"/>
                </a:solidFill>
                <a:latin typeface="Arial" charset="0"/>
              </a:defRPr>
            </a:lvl2pPr>
            <a:lvl3pPr defTabSz="4702175">
              <a:defRPr>
                <a:solidFill>
                  <a:schemeClr val="tx1"/>
                </a:solidFill>
                <a:latin typeface="Arial" charset="0"/>
              </a:defRPr>
            </a:lvl3pPr>
            <a:lvl4pPr defTabSz="4702175">
              <a:defRPr>
                <a:solidFill>
                  <a:schemeClr val="tx1"/>
                </a:solidFill>
                <a:latin typeface="Arial" charset="0"/>
              </a:defRPr>
            </a:lvl4pPr>
            <a:lvl5pPr defTabSz="4702175">
              <a:defRPr>
                <a:solidFill>
                  <a:schemeClr val="tx1"/>
                </a:solidFill>
                <a:latin typeface="Arial" charset="0"/>
              </a:defRPr>
            </a:lvl5pPr>
            <a:lvl6pPr defTabSz="4702175" fontAlgn="base">
              <a:spcBef>
                <a:spcPct val="0"/>
              </a:spcBef>
              <a:spcAft>
                <a:spcPct val="0"/>
              </a:spcAft>
              <a:defRPr>
                <a:solidFill>
                  <a:schemeClr val="tx1"/>
                </a:solidFill>
                <a:latin typeface="Arial" charset="0"/>
              </a:defRPr>
            </a:lvl6pPr>
            <a:lvl7pPr defTabSz="4702175" fontAlgn="base">
              <a:spcBef>
                <a:spcPct val="0"/>
              </a:spcBef>
              <a:spcAft>
                <a:spcPct val="0"/>
              </a:spcAft>
              <a:defRPr>
                <a:solidFill>
                  <a:schemeClr val="tx1"/>
                </a:solidFill>
                <a:latin typeface="Arial" charset="0"/>
              </a:defRPr>
            </a:lvl7pPr>
            <a:lvl8pPr defTabSz="4702175" fontAlgn="base">
              <a:spcBef>
                <a:spcPct val="0"/>
              </a:spcBef>
              <a:spcAft>
                <a:spcPct val="0"/>
              </a:spcAft>
              <a:defRPr>
                <a:solidFill>
                  <a:schemeClr val="tx1"/>
                </a:solidFill>
                <a:latin typeface="Arial" charset="0"/>
              </a:defRPr>
            </a:lvl8pPr>
            <a:lvl9pPr defTabSz="4702175" fontAlgn="base">
              <a:spcBef>
                <a:spcPct val="0"/>
              </a:spcBef>
              <a:spcAft>
                <a:spcPct val="0"/>
              </a:spcAft>
              <a:defRPr>
                <a:solidFill>
                  <a:schemeClr val="tx1"/>
                </a:solidFill>
                <a:latin typeface="Arial" charset="0"/>
              </a:defRPr>
            </a:lvl9pPr>
          </a:lstStyle>
          <a:p>
            <a:pPr algn="ctr"/>
            <a:r>
              <a:rPr lang="en-US" i="1">
                <a:solidFill>
                  <a:srgbClr val="FF0000"/>
                </a:solidFill>
              </a:rPr>
              <a:t>Display Intensity</a:t>
            </a:r>
          </a:p>
        </p:txBody>
      </p:sp>
      <p:sp>
        <p:nvSpPr>
          <p:cNvPr id="38" name="TextBox 37"/>
          <p:cNvSpPr txBox="1"/>
          <p:nvPr/>
        </p:nvSpPr>
        <p:spPr>
          <a:xfrm>
            <a:off x="332468" y="1189150"/>
            <a:ext cx="7668638" cy="369332"/>
          </a:xfrm>
          <a:prstGeom prst="rect">
            <a:avLst/>
          </a:prstGeom>
          <a:noFill/>
        </p:spPr>
        <p:txBody>
          <a:bodyPr wrap="none" rtlCol="0">
            <a:spAutoFit/>
          </a:bodyPr>
          <a:lstStyle/>
          <a:p>
            <a:r>
              <a:rPr lang="en-IE" dirty="0" smtClean="0"/>
              <a:t>Same image with varying display settings</a:t>
            </a:r>
            <a:r>
              <a:rPr lang="en-IE" dirty="0" smtClean="0"/>
              <a:t>: our eyes process image non-linearly  </a:t>
            </a:r>
            <a:endParaRPr lang="en-IE" dirty="0"/>
          </a:p>
        </p:txBody>
      </p:sp>
      <p:sp>
        <p:nvSpPr>
          <p:cNvPr id="39" name="TextBox 38"/>
          <p:cNvSpPr txBox="1"/>
          <p:nvPr/>
        </p:nvSpPr>
        <p:spPr>
          <a:xfrm>
            <a:off x="499496" y="6484694"/>
            <a:ext cx="6452792" cy="369332"/>
          </a:xfrm>
          <a:prstGeom prst="rect">
            <a:avLst/>
          </a:prstGeom>
          <a:noFill/>
        </p:spPr>
        <p:txBody>
          <a:bodyPr wrap="none" rtlCol="0">
            <a:spAutoFit/>
          </a:bodyPr>
          <a:lstStyle/>
          <a:p>
            <a:r>
              <a:rPr lang="en-IE" dirty="0" smtClean="0"/>
              <a:t>Using the gamma correction brings out cell edges and dim features </a:t>
            </a:r>
            <a:endParaRPr lang="en-IE" dirty="0"/>
          </a:p>
        </p:txBody>
      </p:sp>
    </p:spTree>
    <p:extLst>
      <p:ext uri="{BB962C8B-B14F-4D97-AF65-F5344CB8AC3E}">
        <p14:creationId xmlns:p14="http://schemas.microsoft.com/office/powerpoint/2010/main" val="3946742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500"/>
                                        <p:tgtEl>
                                          <p:spTgt spid="19"/>
                                        </p:tgtEl>
                                      </p:cBhvr>
                                    </p:animEffect>
                                  </p:childTnLst>
                                </p:cTn>
                              </p:par>
                              <p:par>
                                <p:cTn id="29" presetID="3"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par>
                                <p:cTn id="40" presetID="3" presetClass="entr" presetSubtype="1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par>
                                <p:cTn id="43" presetID="3" presetClass="entr" presetSubtype="1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linds(horizontal)">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52736"/>
          </a:xfrm>
        </p:spPr>
        <p:txBody>
          <a:bodyPr/>
          <a:lstStyle/>
          <a:p>
            <a:r>
              <a:rPr lang="en-IE" dirty="0" smtClean="0"/>
              <a:t>Software tools</a:t>
            </a:r>
            <a:endParaRPr lang="en-IE" dirty="0"/>
          </a:p>
        </p:txBody>
      </p:sp>
      <p:sp>
        <p:nvSpPr>
          <p:cNvPr id="3" name="Content Placeholder 2"/>
          <p:cNvSpPr>
            <a:spLocks noGrp="1"/>
          </p:cNvSpPr>
          <p:nvPr>
            <p:ph idx="1"/>
          </p:nvPr>
        </p:nvSpPr>
        <p:spPr>
          <a:xfrm>
            <a:off x="0" y="1052736"/>
            <a:ext cx="5508104" cy="5805264"/>
          </a:xfrm>
        </p:spPr>
        <p:txBody>
          <a:bodyPr>
            <a:normAutofit fontScale="92500" lnSpcReduction="20000"/>
          </a:bodyPr>
          <a:lstStyle/>
          <a:p>
            <a:r>
              <a:rPr lang="en-IE" dirty="0" err="1" smtClean="0"/>
              <a:t>Volocity</a:t>
            </a:r>
            <a:r>
              <a:rPr lang="en-IE" dirty="0" smtClean="0"/>
              <a:t> (here on campus via CMI)</a:t>
            </a:r>
          </a:p>
          <a:p>
            <a:r>
              <a:rPr lang="en-IE" dirty="0" smtClean="0"/>
              <a:t>Photoshop</a:t>
            </a:r>
          </a:p>
          <a:p>
            <a:r>
              <a:rPr lang="en-IE" b="1" dirty="0" err="1" smtClean="0"/>
              <a:t>ImageJ</a:t>
            </a:r>
            <a:endParaRPr lang="en-IE" dirty="0" smtClean="0"/>
          </a:p>
          <a:p>
            <a:r>
              <a:rPr lang="en-IE" dirty="0" smtClean="0"/>
              <a:t>Incarnations of Image J:</a:t>
            </a:r>
          </a:p>
          <a:p>
            <a:r>
              <a:rPr lang="en-IE" dirty="0" smtClean="0"/>
              <a:t>FIJI (is just image J….</a:t>
            </a:r>
            <a:r>
              <a:rPr lang="en-IE" dirty="0"/>
              <a:t> </a:t>
            </a:r>
            <a:br>
              <a:rPr lang="en-IE" dirty="0"/>
            </a:br>
            <a:r>
              <a:rPr lang="en-IE" sz="2600" dirty="0"/>
              <a:t>Fiji is an image processing </a:t>
            </a:r>
            <a:r>
              <a:rPr lang="en-IE" sz="2600" dirty="0" smtClean="0"/>
              <a:t>package, a </a:t>
            </a:r>
            <a:r>
              <a:rPr lang="en-IE" sz="2600" dirty="0"/>
              <a:t>distribution of </a:t>
            </a:r>
            <a:r>
              <a:rPr lang="en-IE" sz="2600" dirty="0" err="1"/>
              <a:t>ImageJ</a:t>
            </a:r>
            <a:r>
              <a:rPr lang="en-IE" sz="2600" dirty="0"/>
              <a:t> (and soon ImageJ2) together with Java, Java 3D and a lot of plugins organized into a </a:t>
            </a:r>
            <a:r>
              <a:rPr lang="en-IE" sz="2600" u="sng" dirty="0"/>
              <a:t>coherent menu structure</a:t>
            </a:r>
            <a:r>
              <a:rPr lang="en-IE" sz="2600" dirty="0"/>
              <a:t>. Fiji compares to </a:t>
            </a:r>
            <a:r>
              <a:rPr lang="en-IE" sz="2600" dirty="0" err="1"/>
              <a:t>ImageJ</a:t>
            </a:r>
            <a:r>
              <a:rPr lang="en-IE" sz="2600" dirty="0"/>
              <a:t> as Ubuntu compares to Linux. </a:t>
            </a:r>
            <a:endParaRPr lang="en-IE" sz="2600" dirty="0" smtClean="0"/>
          </a:p>
          <a:p>
            <a:r>
              <a:rPr lang="en-IE" sz="2800" dirty="0" smtClean="0"/>
              <a:t>Also …Mac </a:t>
            </a:r>
            <a:r>
              <a:rPr lang="en-IE" sz="2800" dirty="0" err="1"/>
              <a:t>Biophotonics</a:t>
            </a:r>
            <a:r>
              <a:rPr lang="en-IE" sz="2800" dirty="0"/>
              <a:t> Image </a:t>
            </a:r>
            <a:r>
              <a:rPr lang="en-IE" sz="2800" dirty="0" smtClean="0"/>
              <a:t>J, another collection of useful plugins wrapped up into the main image J container.</a:t>
            </a:r>
            <a:endParaRPr lang="en-IE" sz="2800" dirty="0"/>
          </a:p>
          <a:p>
            <a:endParaRPr lang="en-IE" sz="2600" dirty="0" smtClean="0"/>
          </a:p>
          <a:p>
            <a:pPr marL="0" indent="0">
              <a:buNone/>
            </a:pPr>
            <a:endParaRPr lang="en-IE"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6273" y="3861048"/>
            <a:ext cx="3378808" cy="2650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descr="Cardiac tube of a Drosophila larva, rendered using Volocity software. Image courtesy of Dr Nathalie Lalevée and Dr Sébastian Sénatore, Institut de Biologie du Développement de Marseille-Luminy.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6273" y="1196752"/>
            <a:ext cx="3378808" cy="2372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22824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14" y="-5570"/>
            <a:ext cx="9157914" cy="1058306"/>
          </a:xfrm>
        </p:spPr>
        <p:txBody>
          <a:bodyPr/>
          <a:lstStyle/>
          <a:p>
            <a:r>
              <a:rPr lang="en-IE" dirty="0" smtClean="0"/>
              <a:t>Deconvolution</a:t>
            </a:r>
            <a:endParaRPr lang="en-IE" dirty="0"/>
          </a:p>
        </p:txBody>
      </p:sp>
      <p:sp>
        <p:nvSpPr>
          <p:cNvPr id="3" name="Content Placeholder 2"/>
          <p:cNvSpPr>
            <a:spLocks noGrp="1"/>
          </p:cNvSpPr>
          <p:nvPr>
            <p:ph idx="1"/>
          </p:nvPr>
        </p:nvSpPr>
        <p:spPr/>
        <p:txBody>
          <a:bodyPr>
            <a:normAutofit fontScale="77500" lnSpcReduction="20000"/>
          </a:bodyPr>
          <a:lstStyle/>
          <a:p>
            <a:r>
              <a:rPr lang="en-IE" dirty="0" smtClean="0"/>
              <a:t>No </a:t>
            </a:r>
            <a:r>
              <a:rPr lang="en-IE" dirty="0"/>
              <a:t>microscope is perfect, and some distortion is inevitable. </a:t>
            </a:r>
            <a:endParaRPr lang="en-IE" dirty="0" smtClean="0"/>
          </a:p>
          <a:p>
            <a:r>
              <a:rPr lang="en-IE" dirty="0" smtClean="0"/>
              <a:t>But </a:t>
            </a:r>
            <a:r>
              <a:rPr lang="en-IE" dirty="0"/>
              <a:t>it is possible to create a mathematical model of the microscope’s optical characteristics using the instrument’s so-called “point spread function” (PSF), which describes the </a:t>
            </a:r>
            <a:r>
              <a:rPr lang="en-IE" dirty="0" err="1"/>
              <a:t>behavior</a:t>
            </a:r>
            <a:r>
              <a:rPr lang="en-IE" dirty="0"/>
              <a:t> of an infinitely small fluorescent point. </a:t>
            </a:r>
            <a:endParaRPr lang="en-IE" dirty="0" smtClean="0"/>
          </a:p>
          <a:p>
            <a:r>
              <a:rPr lang="en-IE" dirty="0" smtClean="0"/>
              <a:t>Deconvolution </a:t>
            </a:r>
            <a:r>
              <a:rPr lang="en-IE" dirty="0"/>
              <a:t>uses this model to back-calculate the original appearance of the imaged field of view. </a:t>
            </a:r>
            <a:endParaRPr lang="en-IE" dirty="0" smtClean="0"/>
          </a:p>
          <a:p>
            <a:r>
              <a:rPr lang="en-IE" dirty="0"/>
              <a:t>Deconvolution thus cleans up a </a:t>
            </a:r>
            <a:r>
              <a:rPr lang="en-IE" dirty="0" smtClean="0"/>
              <a:t>pre-existing </a:t>
            </a:r>
            <a:r>
              <a:rPr lang="en-IE" dirty="0"/>
              <a:t>image by digitally reconstructing it. </a:t>
            </a:r>
            <a:endParaRPr lang="en-IE" dirty="0" smtClean="0"/>
          </a:p>
          <a:p>
            <a:r>
              <a:rPr lang="en-IE" dirty="0" smtClean="0"/>
              <a:t>With good deconvolution and z scanner, possible to generate 3d images with </a:t>
            </a:r>
            <a:r>
              <a:rPr lang="en-IE" dirty="0" err="1" smtClean="0"/>
              <a:t>widefield</a:t>
            </a:r>
            <a:endParaRPr lang="en-IE" dirty="0"/>
          </a:p>
        </p:txBody>
      </p:sp>
    </p:spTree>
    <p:extLst>
      <p:ext uri="{BB962C8B-B14F-4D97-AF65-F5344CB8AC3E}">
        <p14:creationId xmlns:p14="http://schemas.microsoft.com/office/powerpoint/2010/main" val="20699635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719"/>
            <a:ext cx="9144000" cy="1143000"/>
          </a:xfrm>
        </p:spPr>
        <p:txBody>
          <a:bodyPr/>
          <a:lstStyle/>
          <a:p>
            <a:r>
              <a:rPr lang="en-IE" b="1" dirty="0"/>
              <a:t>Convolution and </a:t>
            </a:r>
            <a:r>
              <a:rPr lang="en-IE" b="1" dirty="0" err="1"/>
              <a:t>deconvolution</a:t>
            </a:r>
            <a:endParaRPr lang="en-IE" dirty="0"/>
          </a:p>
        </p:txBody>
      </p:sp>
      <p:sp>
        <p:nvSpPr>
          <p:cNvPr id="3" name="Content Placeholder 2"/>
          <p:cNvSpPr>
            <a:spLocks noGrp="1"/>
          </p:cNvSpPr>
          <p:nvPr>
            <p:ph idx="1"/>
          </p:nvPr>
        </p:nvSpPr>
        <p:spPr>
          <a:xfrm>
            <a:off x="228371" y="1164589"/>
            <a:ext cx="6696744" cy="3096344"/>
          </a:xfrm>
        </p:spPr>
        <p:txBody>
          <a:bodyPr>
            <a:normAutofit fontScale="70000" lnSpcReduction="20000"/>
          </a:bodyPr>
          <a:lstStyle/>
          <a:p>
            <a:r>
              <a:rPr lang="en-IE" dirty="0"/>
              <a:t>Stray light from out of focus areas </a:t>
            </a:r>
            <a:r>
              <a:rPr lang="en-IE" dirty="0" smtClean="0"/>
              <a:t>above or </a:t>
            </a:r>
            <a:r>
              <a:rPr lang="en-IE" dirty="0"/>
              <a:t>below the focal plane </a:t>
            </a:r>
            <a:r>
              <a:rPr lang="en-IE" dirty="0" smtClean="0"/>
              <a:t>causes </a:t>
            </a:r>
            <a:r>
              <a:rPr lang="en-IE" dirty="0"/>
              <a:t>glare, </a:t>
            </a:r>
            <a:r>
              <a:rPr lang="en-IE" dirty="0" smtClean="0"/>
              <a:t>distortion and </a:t>
            </a:r>
            <a:r>
              <a:rPr lang="en-IE" dirty="0"/>
              <a:t>blurriness within the </a:t>
            </a:r>
            <a:r>
              <a:rPr lang="en-IE" dirty="0" smtClean="0"/>
              <a:t>acquisition</a:t>
            </a:r>
          </a:p>
          <a:p>
            <a:r>
              <a:rPr lang="en-IE" dirty="0"/>
              <a:t>These image artefacts </a:t>
            </a:r>
            <a:r>
              <a:rPr lang="en-IE" dirty="0" smtClean="0"/>
              <a:t>are collectively  known </a:t>
            </a:r>
            <a:r>
              <a:rPr lang="en-IE" dirty="0"/>
              <a:t>as </a:t>
            </a:r>
            <a:r>
              <a:rPr lang="en-IE" dirty="0" smtClean="0"/>
              <a:t>convolution</a:t>
            </a:r>
          </a:p>
          <a:p>
            <a:r>
              <a:rPr lang="en-IE" dirty="0" smtClean="0"/>
              <a:t>Number of ways to counter this: :confocal , TIRFM</a:t>
            </a:r>
          </a:p>
          <a:p>
            <a:r>
              <a:rPr lang="en-IE" dirty="0" smtClean="0"/>
              <a:t>Another way: </a:t>
            </a:r>
            <a:r>
              <a:rPr lang="en-IE" dirty="0" err="1" smtClean="0"/>
              <a:t>deconvolution</a:t>
            </a:r>
            <a:endParaRPr lang="en-IE" dirty="0"/>
          </a:p>
          <a:p>
            <a:r>
              <a:rPr lang="en-IE" dirty="0"/>
              <a:t>mathematical method for </a:t>
            </a:r>
            <a:r>
              <a:rPr lang="en-IE" dirty="0" smtClean="0"/>
              <a:t>eliminating these </a:t>
            </a:r>
            <a:r>
              <a:rPr lang="en-IE" dirty="0"/>
              <a:t>image artefacts after image </a:t>
            </a:r>
            <a:r>
              <a:rPr lang="en-IE" dirty="0" smtClean="0"/>
              <a:t>acquisition</a:t>
            </a:r>
          </a:p>
          <a:p>
            <a:endParaRPr lang="en-IE"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933056"/>
            <a:ext cx="3232423" cy="2817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1935" y="3933056"/>
            <a:ext cx="3232424" cy="2817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804249" y="4149080"/>
            <a:ext cx="1944216" cy="923330"/>
          </a:xfrm>
          <a:prstGeom prst="rect">
            <a:avLst/>
          </a:prstGeom>
          <a:noFill/>
        </p:spPr>
        <p:txBody>
          <a:bodyPr wrap="square" rtlCol="0">
            <a:spAutoFit/>
          </a:bodyPr>
          <a:lstStyle/>
          <a:p>
            <a:r>
              <a:rPr lang="en-IE" dirty="0" smtClean="0"/>
              <a:t>We need to know the image PSF…</a:t>
            </a:r>
          </a:p>
          <a:p>
            <a:r>
              <a:rPr lang="en-IE" dirty="0" smtClean="0"/>
              <a:t>But what is this?</a:t>
            </a:r>
            <a:endParaRPr lang="en-IE" dirty="0"/>
          </a:p>
        </p:txBody>
      </p:sp>
    </p:spTree>
    <p:extLst>
      <p:ext uri="{BB962C8B-B14F-4D97-AF65-F5344CB8AC3E}">
        <p14:creationId xmlns:p14="http://schemas.microsoft.com/office/powerpoint/2010/main" val="2412343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IE" dirty="0" smtClean="0"/>
              <a:t>Anyone say confocal?</a:t>
            </a:r>
          </a:p>
          <a:p>
            <a:r>
              <a:rPr lang="en-IE" dirty="0" smtClean="0"/>
              <a:t>ok…Sharp clear images , 3d rendering, good for bright fixed samples. </a:t>
            </a:r>
          </a:p>
          <a:p>
            <a:r>
              <a:rPr lang="en-IE" dirty="0" smtClean="0"/>
              <a:t>But everything in imaging is a </a:t>
            </a:r>
            <a:r>
              <a:rPr lang="en-IE" dirty="0" err="1" smtClean="0"/>
              <a:t>tradeoff</a:t>
            </a:r>
            <a:r>
              <a:rPr lang="en-IE" dirty="0" smtClean="0"/>
              <a:t>….</a:t>
            </a:r>
          </a:p>
          <a:p>
            <a:r>
              <a:rPr lang="en-IE" dirty="0" smtClean="0"/>
              <a:t>Confocal vs </a:t>
            </a:r>
            <a:r>
              <a:rPr lang="en-IE" dirty="0" err="1" smtClean="0"/>
              <a:t>widefield</a:t>
            </a:r>
            <a:r>
              <a:rPr lang="en-IE" dirty="0" smtClean="0"/>
              <a:t> – which to use?</a:t>
            </a:r>
          </a:p>
          <a:p>
            <a:r>
              <a:rPr lang="en-IE" dirty="0"/>
              <a:t>confocal microscopes are still constrained by the same diffraction limit of light as any other conventional (i.e., non-</a:t>
            </a:r>
            <a:r>
              <a:rPr lang="en-IE" dirty="0" err="1"/>
              <a:t>superresolution</a:t>
            </a:r>
            <a:r>
              <a:rPr lang="en-IE" dirty="0"/>
              <a:t>) microscope. </a:t>
            </a:r>
            <a:r>
              <a:rPr lang="en-IE" smtClean="0"/>
              <a:t>Obtainable Resolution </a:t>
            </a:r>
            <a:r>
              <a:rPr lang="en-IE" dirty="0" smtClean="0"/>
              <a:t>is the same.</a:t>
            </a:r>
            <a:endParaRPr lang="en-IE" dirty="0"/>
          </a:p>
        </p:txBody>
      </p:sp>
    </p:spTree>
    <p:extLst>
      <p:ext uri="{BB962C8B-B14F-4D97-AF65-F5344CB8AC3E}">
        <p14:creationId xmlns:p14="http://schemas.microsoft.com/office/powerpoint/2010/main" val="23959680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 y="0"/>
            <a:ext cx="9144673" cy="1143000"/>
          </a:xfrm>
        </p:spPr>
        <p:txBody>
          <a:bodyPr/>
          <a:lstStyle/>
          <a:p>
            <a:r>
              <a:rPr lang="en-IE" dirty="0" smtClean="0"/>
              <a:t>What is the PSF ?</a:t>
            </a:r>
            <a:endParaRPr lang="en-IE" dirty="0"/>
          </a:p>
        </p:txBody>
      </p:sp>
      <p:sp>
        <p:nvSpPr>
          <p:cNvPr id="3" name="Content Placeholder 2"/>
          <p:cNvSpPr>
            <a:spLocks noGrp="1"/>
          </p:cNvSpPr>
          <p:nvPr>
            <p:ph idx="1"/>
          </p:nvPr>
        </p:nvSpPr>
        <p:spPr>
          <a:xfrm>
            <a:off x="457200" y="1600200"/>
            <a:ext cx="5194920" cy="4781128"/>
          </a:xfrm>
        </p:spPr>
        <p:txBody>
          <a:bodyPr>
            <a:normAutofit fontScale="70000" lnSpcReduction="20000"/>
          </a:bodyPr>
          <a:lstStyle/>
          <a:p>
            <a:r>
              <a:rPr lang="en-IE" dirty="0"/>
              <a:t>The </a:t>
            </a:r>
            <a:r>
              <a:rPr lang="en-IE" dirty="0" smtClean="0"/>
              <a:t>PSF is </a:t>
            </a:r>
            <a:r>
              <a:rPr lang="en-IE" dirty="0"/>
              <a:t>the image </a:t>
            </a:r>
            <a:r>
              <a:rPr lang="en-IE" dirty="0" smtClean="0"/>
              <a:t>of a </a:t>
            </a:r>
            <a:r>
              <a:rPr lang="en-IE" dirty="0"/>
              <a:t>point source of light from the </a:t>
            </a:r>
            <a:r>
              <a:rPr lang="en-IE" dirty="0" smtClean="0"/>
              <a:t>specimen projected </a:t>
            </a:r>
            <a:r>
              <a:rPr lang="en-IE" dirty="0"/>
              <a:t>by the microscope </a:t>
            </a:r>
            <a:r>
              <a:rPr lang="en-IE" dirty="0" smtClean="0"/>
              <a:t>objective onto </a:t>
            </a:r>
            <a:r>
              <a:rPr lang="en-IE" dirty="0"/>
              <a:t>the intermediate image plane, </a:t>
            </a:r>
            <a:r>
              <a:rPr lang="en-IE" dirty="0" smtClean="0"/>
              <a:t>i.e. the </a:t>
            </a:r>
            <a:r>
              <a:rPr lang="en-IE" dirty="0"/>
              <a:t>point spread function is </a:t>
            </a:r>
            <a:r>
              <a:rPr lang="en-IE" dirty="0" smtClean="0"/>
              <a:t>represented by </a:t>
            </a:r>
            <a:r>
              <a:rPr lang="en-IE" dirty="0"/>
              <a:t>the Airy disk </a:t>
            </a:r>
            <a:r>
              <a:rPr lang="en-IE" dirty="0" smtClean="0"/>
              <a:t>pattern</a:t>
            </a:r>
          </a:p>
          <a:p>
            <a:endParaRPr lang="en-IE" dirty="0" smtClean="0"/>
          </a:p>
          <a:p>
            <a:r>
              <a:rPr lang="en-IE" dirty="0"/>
              <a:t>PSF </a:t>
            </a:r>
            <a:r>
              <a:rPr lang="en-IE" dirty="0" smtClean="0"/>
              <a:t>of </a:t>
            </a:r>
            <a:r>
              <a:rPr lang="en-IE" dirty="0"/>
              <a:t>an individual objective or a </a:t>
            </a:r>
            <a:r>
              <a:rPr lang="en-IE" dirty="0" smtClean="0"/>
              <a:t>lens system </a:t>
            </a:r>
            <a:r>
              <a:rPr lang="en-IE" dirty="0"/>
              <a:t>depends on </a:t>
            </a:r>
            <a:r>
              <a:rPr lang="en-IE" dirty="0" smtClean="0"/>
              <a:t>NA, objective, </a:t>
            </a:r>
            <a:r>
              <a:rPr lang="el-GR" dirty="0" smtClean="0"/>
              <a:t>λ</a:t>
            </a:r>
            <a:r>
              <a:rPr lang="en-IE" baseline="-25000" dirty="0" smtClean="0"/>
              <a:t>illumination</a:t>
            </a:r>
            <a:r>
              <a:rPr lang="en-IE" dirty="0" smtClean="0"/>
              <a:t>, contrast </a:t>
            </a:r>
            <a:r>
              <a:rPr lang="en-IE" dirty="0"/>
              <a:t>mode (</a:t>
            </a:r>
            <a:r>
              <a:rPr lang="en-IE" dirty="0" err="1" smtClean="0"/>
              <a:t>e.g.brightfield</a:t>
            </a:r>
            <a:r>
              <a:rPr lang="en-IE" dirty="0"/>
              <a:t>, phase, DIC</a:t>
            </a:r>
            <a:r>
              <a:rPr lang="en-IE" dirty="0" smtClean="0"/>
              <a:t>).</a:t>
            </a:r>
          </a:p>
          <a:p>
            <a:endParaRPr lang="en-IE" dirty="0" smtClean="0"/>
          </a:p>
          <a:p>
            <a:r>
              <a:rPr lang="en-IE" dirty="0" smtClean="0"/>
              <a:t>Models spread/distortion/diffraction  of light in 3 dimensions</a:t>
            </a:r>
            <a:endParaRPr lang="en-IE"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2636912"/>
            <a:ext cx="326707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97164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76" y="0"/>
            <a:ext cx="9129424" cy="1143000"/>
          </a:xfrm>
        </p:spPr>
        <p:txBody>
          <a:bodyPr/>
          <a:lstStyle/>
          <a:p>
            <a:r>
              <a:rPr lang="en-IE" dirty="0" smtClean="0"/>
              <a:t>PSF</a:t>
            </a:r>
            <a:endParaRPr lang="en-IE"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2132856"/>
            <a:ext cx="7353818" cy="434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228184" y="1280193"/>
            <a:ext cx="2772106" cy="369332"/>
          </a:xfrm>
          <a:prstGeom prst="rect">
            <a:avLst/>
          </a:prstGeom>
          <a:noFill/>
        </p:spPr>
        <p:txBody>
          <a:bodyPr wrap="none" rtlCol="0">
            <a:spAutoFit/>
          </a:bodyPr>
          <a:lstStyle/>
          <a:p>
            <a:r>
              <a:rPr lang="en-IE" dirty="0" smtClean="0"/>
              <a:t>Glare , distortion , </a:t>
            </a:r>
            <a:r>
              <a:rPr lang="en-IE" dirty="0" err="1" smtClean="0"/>
              <a:t>bluriness</a:t>
            </a:r>
            <a:endParaRPr lang="en-IE" dirty="0"/>
          </a:p>
        </p:txBody>
      </p:sp>
      <p:cxnSp>
        <p:nvCxnSpPr>
          <p:cNvPr id="6" name="Straight Arrow Connector 5"/>
          <p:cNvCxnSpPr/>
          <p:nvPr/>
        </p:nvCxnSpPr>
        <p:spPr>
          <a:xfrm flipH="1">
            <a:off x="6660232" y="1649525"/>
            <a:ext cx="288032" cy="134742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572000" y="1649525"/>
            <a:ext cx="223348" cy="18525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925765" y="1280193"/>
            <a:ext cx="1292470" cy="369332"/>
          </a:xfrm>
          <a:prstGeom prst="rect">
            <a:avLst/>
          </a:prstGeom>
          <a:noFill/>
        </p:spPr>
        <p:txBody>
          <a:bodyPr wrap="none" rtlCol="0">
            <a:spAutoFit/>
          </a:bodyPr>
          <a:lstStyle/>
          <a:p>
            <a:r>
              <a:rPr lang="en-IE" dirty="0" smtClean="0"/>
              <a:t>convolution</a:t>
            </a:r>
            <a:endParaRPr lang="en-IE" dirty="0"/>
          </a:p>
        </p:txBody>
      </p:sp>
      <p:cxnSp>
        <p:nvCxnSpPr>
          <p:cNvPr id="11" name="Straight Arrow Connector 10"/>
          <p:cNvCxnSpPr/>
          <p:nvPr/>
        </p:nvCxnSpPr>
        <p:spPr>
          <a:xfrm flipV="1">
            <a:off x="4793204" y="5857627"/>
            <a:ext cx="223348" cy="62066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70317" y="6478294"/>
            <a:ext cx="1529714" cy="369332"/>
          </a:xfrm>
          <a:prstGeom prst="rect">
            <a:avLst/>
          </a:prstGeom>
          <a:noFill/>
        </p:spPr>
        <p:txBody>
          <a:bodyPr wrap="none" rtlCol="0">
            <a:spAutoFit/>
          </a:bodyPr>
          <a:lstStyle/>
          <a:p>
            <a:r>
              <a:rPr lang="en-IE" dirty="0" err="1" smtClean="0"/>
              <a:t>deconvolution</a:t>
            </a:r>
            <a:endParaRPr lang="en-IE" dirty="0"/>
          </a:p>
        </p:txBody>
      </p:sp>
      <p:sp>
        <p:nvSpPr>
          <p:cNvPr id="12" name="TextBox 11"/>
          <p:cNvSpPr txBox="1"/>
          <p:nvPr/>
        </p:nvSpPr>
        <p:spPr>
          <a:xfrm>
            <a:off x="579520" y="4509120"/>
            <a:ext cx="1152128" cy="1754326"/>
          </a:xfrm>
          <a:prstGeom prst="rect">
            <a:avLst/>
          </a:prstGeom>
          <a:noFill/>
        </p:spPr>
        <p:txBody>
          <a:bodyPr wrap="square" rtlCol="0">
            <a:spAutoFit/>
          </a:bodyPr>
          <a:lstStyle/>
          <a:p>
            <a:r>
              <a:rPr lang="en-IE" dirty="0" smtClean="0"/>
              <a:t>After imaging and </a:t>
            </a:r>
          </a:p>
          <a:p>
            <a:r>
              <a:rPr lang="en-IE" dirty="0" smtClean="0"/>
              <a:t>If we know the </a:t>
            </a:r>
            <a:r>
              <a:rPr lang="en-IE" dirty="0" err="1" smtClean="0"/>
              <a:t>psf</a:t>
            </a:r>
            <a:r>
              <a:rPr lang="en-IE" dirty="0" smtClean="0"/>
              <a:t>…</a:t>
            </a:r>
            <a:endParaRPr lang="en-IE" dirty="0"/>
          </a:p>
        </p:txBody>
      </p:sp>
      <p:sp>
        <p:nvSpPr>
          <p:cNvPr id="14" name="TextBox 13"/>
          <p:cNvSpPr txBox="1"/>
          <p:nvPr/>
        </p:nvSpPr>
        <p:spPr>
          <a:xfrm>
            <a:off x="323528" y="1297688"/>
            <a:ext cx="1697965" cy="369332"/>
          </a:xfrm>
          <a:prstGeom prst="rect">
            <a:avLst/>
          </a:prstGeom>
          <a:noFill/>
        </p:spPr>
        <p:txBody>
          <a:bodyPr wrap="none" rtlCol="0">
            <a:spAutoFit/>
          </a:bodyPr>
          <a:lstStyle/>
          <a:p>
            <a:r>
              <a:rPr lang="en-IE" dirty="0" smtClean="0"/>
              <a:t>Stack of images:</a:t>
            </a:r>
            <a:endParaRPr lang="en-IE" dirty="0"/>
          </a:p>
        </p:txBody>
      </p:sp>
      <p:cxnSp>
        <p:nvCxnSpPr>
          <p:cNvPr id="16" name="Straight Arrow Connector 15"/>
          <p:cNvCxnSpPr/>
          <p:nvPr/>
        </p:nvCxnSpPr>
        <p:spPr>
          <a:xfrm>
            <a:off x="323528" y="2323238"/>
            <a:ext cx="0" cy="3844722"/>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2975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74" y="0"/>
            <a:ext cx="9178173" cy="1052736"/>
          </a:xfrm>
        </p:spPr>
        <p:txBody>
          <a:bodyPr/>
          <a:lstStyle/>
          <a:p>
            <a:r>
              <a:rPr lang="en-IE" dirty="0" smtClean="0"/>
              <a:t>What does the PSF look like?</a:t>
            </a:r>
            <a:endParaRPr lang="en-IE" dirty="0"/>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2036" t="24358" r="40481" b="15712"/>
          <a:stretch/>
        </p:blipFill>
        <p:spPr bwMode="auto">
          <a:xfrm>
            <a:off x="539552" y="1772816"/>
            <a:ext cx="2916821" cy="2928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71600" y="5013176"/>
            <a:ext cx="1860638" cy="1477328"/>
          </a:xfrm>
          <a:prstGeom prst="rect">
            <a:avLst/>
          </a:prstGeom>
          <a:noFill/>
        </p:spPr>
        <p:txBody>
          <a:bodyPr wrap="none" rtlCol="0">
            <a:spAutoFit/>
          </a:bodyPr>
          <a:lstStyle/>
          <a:p>
            <a:r>
              <a:rPr lang="en-IE" dirty="0" smtClean="0"/>
              <a:t>500 nm excitation</a:t>
            </a:r>
          </a:p>
          <a:p>
            <a:r>
              <a:rPr lang="en-IE" dirty="0" smtClean="0"/>
              <a:t>60 x oil lens</a:t>
            </a:r>
          </a:p>
          <a:p>
            <a:r>
              <a:rPr lang="en-IE" dirty="0" smtClean="0"/>
              <a:t>1.4 NA</a:t>
            </a:r>
          </a:p>
          <a:p>
            <a:r>
              <a:rPr lang="en-IE" dirty="0" smtClean="0"/>
              <a:t>n = 1.515</a:t>
            </a:r>
          </a:p>
          <a:p>
            <a:endParaRPr lang="en-IE" dirty="0"/>
          </a:p>
        </p:txBody>
      </p:sp>
      <p:sp>
        <p:nvSpPr>
          <p:cNvPr id="8" name="TextBox 7"/>
          <p:cNvSpPr txBox="1"/>
          <p:nvPr/>
        </p:nvSpPr>
        <p:spPr>
          <a:xfrm>
            <a:off x="5557848" y="5013176"/>
            <a:ext cx="1860638" cy="1477328"/>
          </a:xfrm>
          <a:prstGeom prst="rect">
            <a:avLst/>
          </a:prstGeom>
          <a:noFill/>
        </p:spPr>
        <p:txBody>
          <a:bodyPr wrap="none" rtlCol="0">
            <a:spAutoFit/>
          </a:bodyPr>
          <a:lstStyle/>
          <a:p>
            <a:r>
              <a:rPr lang="en-IE" dirty="0" smtClean="0"/>
              <a:t>500 nm excitation</a:t>
            </a:r>
          </a:p>
          <a:p>
            <a:r>
              <a:rPr lang="en-IE" dirty="0"/>
              <a:t>1</a:t>
            </a:r>
            <a:r>
              <a:rPr lang="en-IE" dirty="0" smtClean="0"/>
              <a:t>0 x air lens</a:t>
            </a:r>
          </a:p>
          <a:p>
            <a:r>
              <a:rPr lang="en-IE" dirty="0"/>
              <a:t>0</a:t>
            </a:r>
            <a:r>
              <a:rPr lang="en-IE" dirty="0" smtClean="0"/>
              <a:t>.4 NA</a:t>
            </a:r>
          </a:p>
          <a:p>
            <a:r>
              <a:rPr lang="en-IE" dirty="0" smtClean="0"/>
              <a:t>n = 1</a:t>
            </a:r>
          </a:p>
          <a:p>
            <a:endParaRPr lang="en-IE" dirty="0"/>
          </a:p>
        </p:txBody>
      </p:sp>
      <p:pic>
        <p:nvPicPr>
          <p:cNvPr id="3078"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21739" t="24831" r="40630" b="15475"/>
          <a:stretch/>
        </p:blipFill>
        <p:spPr bwMode="auto">
          <a:xfrm>
            <a:off x="5023969" y="1796299"/>
            <a:ext cx="2928395" cy="2916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72475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IE" dirty="0" err="1" smtClean="0"/>
              <a:t>Volocity</a:t>
            </a:r>
            <a:r>
              <a:rPr lang="en-IE" dirty="0" smtClean="0"/>
              <a:t> and </a:t>
            </a:r>
            <a:r>
              <a:rPr lang="en-IE" dirty="0" err="1" smtClean="0"/>
              <a:t>deconvolution</a:t>
            </a:r>
            <a:endParaRPr lang="en-IE" dirty="0"/>
          </a:p>
        </p:txBody>
      </p:sp>
      <p:sp>
        <p:nvSpPr>
          <p:cNvPr id="3" name="Content Placeholder 2"/>
          <p:cNvSpPr>
            <a:spLocks noGrp="1"/>
          </p:cNvSpPr>
          <p:nvPr>
            <p:ph idx="1"/>
          </p:nvPr>
        </p:nvSpPr>
        <p:spPr/>
        <p:txBody>
          <a:bodyPr/>
          <a:lstStyle/>
          <a:p>
            <a:r>
              <a:rPr lang="en-IE" dirty="0" smtClean="0"/>
              <a:t>Can </a:t>
            </a:r>
            <a:r>
              <a:rPr lang="en-IE" dirty="0" err="1" smtClean="0"/>
              <a:t>deconvolute</a:t>
            </a:r>
            <a:r>
              <a:rPr lang="en-IE" dirty="0" smtClean="0"/>
              <a:t> images from </a:t>
            </a:r>
            <a:r>
              <a:rPr lang="en-IE" dirty="0" err="1" smtClean="0"/>
              <a:t>widefield</a:t>
            </a:r>
            <a:r>
              <a:rPr lang="en-IE" dirty="0" smtClean="0"/>
              <a:t>, confocal, spinning disk systems</a:t>
            </a:r>
          </a:p>
          <a:p>
            <a:r>
              <a:rPr lang="en-IE" dirty="0" smtClean="0"/>
              <a:t>Create calculated </a:t>
            </a:r>
            <a:r>
              <a:rPr lang="en-IE" dirty="0" err="1" smtClean="0"/>
              <a:t>psf</a:t>
            </a:r>
            <a:r>
              <a:rPr lang="en-IE" dirty="0" smtClean="0"/>
              <a:t> using input data or/</a:t>
            </a:r>
          </a:p>
          <a:p>
            <a:r>
              <a:rPr lang="en-IE" dirty="0" smtClean="0"/>
              <a:t>Use measured PSF (from fluorescent beads)</a:t>
            </a:r>
          </a:p>
          <a:p>
            <a:r>
              <a:rPr lang="en-IE" dirty="0" err="1" smtClean="0"/>
              <a:t>Deconvolute</a:t>
            </a:r>
            <a:r>
              <a:rPr lang="en-IE" dirty="0" smtClean="0"/>
              <a:t> from image</a:t>
            </a:r>
          </a:p>
          <a:p>
            <a:r>
              <a:rPr lang="en-IE" dirty="0" smtClean="0"/>
              <a:t>Easy to do and worth it!</a:t>
            </a:r>
          </a:p>
          <a:p>
            <a:r>
              <a:rPr lang="en-IE" dirty="0" err="1" smtClean="0"/>
              <a:t>Volocity</a:t>
            </a:r>
            <a:r>
              <a:rPr lang="en-IE" dirty="0" smtClean="0"/>
              <a:t> available to all on campus – see imaging.nuigalway.ie</a:t>
            </a:r>
          </a:p>
          <a:p>
            <a:endParaRPr lang="en-IE" dirty="0" smtClean="0"/>
          </a:p>
          <a:p>
            <a:pPr marL="0" indent="0">
              <a:buNone/>
            </a:pPr>
            <a:endParaRPr lang="en-IE" dirty="0"/>
          </a:p>
        </p:txBody>
      </p:sp>
    </p:spTree>
    <p:extLst>
      <p:ext uri="{BB962C8B-B14F-4D97-AF65-F5344CB8AC3E}">
        <p14:creationId xmlns:p14="http://schemas.microsoft.com/office/powerpoint/2010/main" val="38984233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570"/>
            <a:ext cx="9144000" cy="1143000"/>
          </a:xfrm>
        </p:spPr>
        <p:txBody>
          <a:bodyPr>
            <a:normAutofit fontScale="90000"/>
          </a:bodyPr>
          <a:lstStyle/>
          <a:p>
            <a:r>
              <a:rPr lang="en-IE" dirty="0"/>
              <a:t>Checklist for optimizing images for </a:t>
            </a:r>
            <a:r>
              <a:rPr lang="en-IE" dirty="0" smtClean="0"/>
              <a:t>quantitation</a:t>
            </a:r>
            <a:endParaRPr lang="en-IE"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4958995"/>
              </p:ext>
            </p:extLst>
          </p:nvPr>
        </p:nvGraphicFramePr>
        <p:xfrm>
          <a:off x="467544" y="1556792"/>
          <a:ext cx="7992888" cy="4248470"/>
        </p:xfrm>
        <a:graphic>
          <a:graphicData uri="http://schemas.openxmlformats.org/drawingml/2006/table">
            <a:tbl>
              <a:tblPr/>
              <a:tblGrid>
                <a:gridCol w="7992888"/>
              </a:tblGrid>
              <a:tr h="333054">
                <a:tc>
                  <a:txBody>
                    <a:bodyPr/>
                    <a:lstStyle/>
                    <a:p>
                      <a:pPr algn="l" fontAlgn="base"/>
                      <a:r>
                        <a:rPr lang="en-IE" b="1" dirty="0">
                          <a:effectLst/>
                          <a:latin typeface="inherit"/>
                        </a:rPr>
                        <a:t>Increase signal:</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625492">
                <a:tc>
                  <a:txBody>
                    <a:bodyPr/>
                    <a:lstStyle/>
                    <a:p>
                      <a:pPr algn="l" fontAlgn="base"/>
                      <a:r>
                        <a:rPr lang="en-IE" b="0" dirty="0">
                          <a:effectLst/>
                          <a:latin typeface="arial"/>
                        </a:rPr>
                        <a:t>✓ Choose a bright (high quantum yield, high extinction coefficient) and photo-stable </a:t>
                      </a:r>
                      <a:r>
                        <a:rPr lang="en-IE" b="0" dirty="0" smtClean="0">
                          <a:effectLst/>
                          <a:latin typeface="arial"/>
                        </a:rPr>
                        <a:t>fluorophore</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Image through a clean No. 1.5 </a:t>
                      </a:r>
                      <a:r>
                        <a:rPr lang="en-IE" b="0" dirty="0" smtClean="0">
                          <a:effectLst/>
                          <a:latin typeface="arial"/>
                        </a:rPr>
                        <a:t>coverslip</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Mount specimen as close to the coverslip as </a:t>
                      </a:r>
                      <a:r>
                        <a:rPr lang="en-IE" b="0" dirty="0" smtClean="0">
                          <a:effectLst/>
                          <a:latin typeface="arial"/>
                        </a:rPr>
                        <a:t>possible</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Use high NA clean objective lens with lowest acceptable </a:t>
                      </a:r>
                      <a:r>
                        <a:rPr lang="en-IE" b="0" dirty="0" smtClean="0">
                          <a:effectLst/>
                          <a:latin typeface="arial"/>
                        </a:rPr>
                        <a:t>magnification</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Choose fluorescence filter sets that match fluorophore </a:t>
                      </a:r>
                      <a:r>
                        <a:rPr lang="en-IE" b="0" dirty="0" smtClean="0">
                          <a:effectLst/>
                          <a:latin typeface="arial"/>
                        </a:rPr>
                        <a:t>spectra</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Align </a:t>
                      </a:r>
                      <a:r>
                        <a:rPr lang="en-IE" b="0" dirty="0" smtClean="0">
                          <a:effectLst/>
                          <a:latin typeface="arial"/>
                        </a:rPr>
                        <a:t>lamp </a:t>
                      </a:r>
                      <a:r>
                        <a:rPr lang="en-IE" b="0" dirty="0">
                          <a:effectLst/>
                          <a:latin typeface="arial"/>
                        </a:rPr>
                        <a:t>for Koehler </a:t>
                      </a:r>
                      <a:r>
                        <a:rPr lang="en-IE" b="0" dirty="0" smtClean="0">
                          <a:effectLst/>
                          <a:latin typeface="arial"/>
                        </a:rPr>
                        <a:t>illumination</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625492">
                <a:tc>
                  <a:txBody>
                    <a:bodyPr/>
                    <a:lstStyle/>
                    <a:p>
                      <a:pPr algn="l" fontAlgn="base"/>
                      <a:r>
                        <a:rPr lang="en-IE" b="0" dirty="0">
                          <a:effectLst/>
                          <a:latin typeface="arial"/>
                        </a:rPr>
                        <a:t>✓ For fixed specimens, use a glycerol-based mounting medium containing anti-</a:t>
                      </a:r>
                      <a:r>
                        <a:rPr lang="en-IE" b="0" dirty="0" err="1">
                          <a:effectLst/>
                          <a:latin typeface="arial"/>
                        </a:rPr>
                        <a:t>photobleaching</a:t>
                      </a:r>
                      <a:r>
                        <a:rPr lang="en-IE" b="0" dirty="0">
                          <a:effectLst/>
                          <a:latin typeface="arial"/>
                        </a:rPr>
                        <a:t> </a:t>
                      </a:r>
                      <a:r>
                        <a:rPr lang="en-IE" b="0" dirty="0" smtClean="0">
                          <a:effectLst/>
                          <a:latin typeface="arial"/>
                        </a:rPr>
                        <a:t>inhibitors</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Remove DIC Wollaston prism and </a:t>
                      </a:r>
                      <a:r>
                        <a:rPr lang="en-IE" b="0" dirty="0" err="1">
                          <a:effectLst/>
                          <a:latin typeface="arial"/>
                        </a:rPr>
                        <a:t>analyzer</a:t>
                      </a:r>
                      <a:r>
                        <a:rPr lang="en-IE" b="0" dirty="0">
                          <a:effectLst/>
                          <a:latin typeface="arial"/>
                        </a:rPr>
                        <a:t> from light </a:t>
                      </a:r>
                      <a:r>
                        <a:rPr lang="en-IE" b="0" dirty="0" smtClean="0">
                          <a:effectLst/>
                          <a:latin typeface="arial"/>
                        </a:rPr>
                        <a:t>path</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Use a cooled CCD camera with at least 60% quantum </a:t>
                      </a:r>
                      <a:r>
                        <a:rPr lang="en-IE" b="0" dirty="0" smtClean="0">
                          <a:effectLst/>
                          <a:latin typeface="arial"/>
                        </a:rPr>
                        <a:t>efficiency</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333054">
                <a:tc>
                  <a:txBody>
                    <a:bodyPr/>
                    <a:lstStyle/>
                    <a:p>
                      <a:pPr algn="l" fontAlgn="base"/>
                      <a:r>
                        <a:rPr lang="en-IE" b="0" dirty="0">
                          <a:effectLst/>
                          <a:latin typeface="arial"/>
                        </a:rPr>
                        <a:t>✓ Use camera binning</a:t>
                      </a:r>
                    </a:p>
                  </a:txBody>
                  <a:tcPr marL="38100" marR="38100" marT="19050" marB="19050" anchor="ctr">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2783766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05"/>
            <a:ext cx="9144000" cy="1143000"/>
          </a:xfrm>
        </p:spPr>
        <p:txBody>
          <a:bodyPr>
            <a:normAutofit fontScale="90000"/>
          </a:bodyPr>
          <a:lstStyle/>
          <a:p>
            <a:r>
              <a:rPr lang="en-IE" dirty="0"/>
              <a:t>Checklist for optimizing images for quantitation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6529040"/>
              </p:ext>
            </p:extLst>
          </p:nvPr>
        </p:nvGraphicFramePr>
        <p:xfrm>
          <a:off x="395536" y="1988840"/>
          <a:ext cx="7953375" cy="1798320"/>
        </p:xfrm>
        <a:graphic>
          <a:graphicData uri="http://schemas.openxmlformats.org/drawingml/2006/table">
            <a:tbl>
              <a:tblPr/>
              <a:tblGrid>
                <a:gridCol w="7953375"/>
              </a:tblGrid>
              <a:tr h="0">
                <a:tc>
                  <a:txBody>
                    <a:bodyPr/>
                    <a:lstStyle/>
                    <a:p>
                      <a:pPr algn="l" fontAlgn="base"/>
                      <a:r>
                        <a:rPr lang="en-IE" b="1">
                          <a:effectLst/>
                          <a:latin typeface="inherit"/>
                        </a:rPr>
                        <a:t>Decrease noise:</a:t>
                      </a:r>
                      <a:endParaRPr lang="en-IE" b="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Use a cooled CCD camera with less than 8 electrons readout noise and negligible dark </a:t>
                      </a:r>
                      <a:r>
                        <a:rPr lang="en-IE" b="0" dirty="0" smtClean="0">
                          <a:effectLst/>
                          <a:latin typeface="arial"/>
                        </a:rPr>
                        <a:t>noise</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Use amplification (e.g., EM-CCDs) only when signal is </a:t>
                      </a:r>
                      <a:r>
                        <a:rPr lang="en-IE" b="0" dirty="0" smtClean="0">
                          <a:effectLst/>
                          <a:latin typeface="arial"/>
                        </a:rPr>
                        <a:t>limiting</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Increase signal (see above) to reduce relative contribution of Poisson </a:t>
                      </a:r>
                      <a:r>
                        <a:rPr lang="en-IE" b="0" dirty="0" smtClean="0">
                          <a:effectLst/>
                          <a:latin typeface="arial"/>
                        </a:rPr>
                        <a:t>noise</a:t>
                      </a:r>
                      <a:endParaRPr lang="en-IE" b="0" dirty="0">
                        <a:effectLst/>
                        <a:latin typeface="arial"/>
                      </a:endParaRPr>
                    </a:p>
                  </a:txBody>
                  <a:tcPr marL="38100" marR="38100" marT="19050" marB="19050" anchor="ctr">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14077933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645746656"/>
              </p:ext>
            </p:extLst>
          </p:nvPr>
        </p:nvGraphicFramePr>
        <p:xfrm>
          <a:off x="467544" y="1772816"/>
          <a:ext cx="7953375" cy="3048000"/>
        </p:xfrm>
        <a:graphic>
          <a:graphicData uri="http://schemas.openxmlformats.org/drawingml/2006/table">
            <a:tbl>
              <a:tblPr/>
              <a:tblGrid>
                <a:gridCol w="7953375"/>
              </a:tblGrid>
              <a:tr h="0">
                <a:tc>
                  <a:txBody>
                    <a:bodyPr/>
                    <a:lstStyle/>
                    <a:p>
                      <a:pPr algn="l" fontAlgn="base"/>
                      <a:r>
                        <a:rPr lang="en-IE" b="1">
                          <a:effectLst/>
                          <a:latin typeface="inherit"/>
                        </a:rPr>
                        <a:t>Decrease background:</a:t>
                      </a:r>
                      <a:endParaRPr lang="en-IE" b="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Clean coverslips and </a:t>
                      </a:r>
                      <a:r>
                        <a:rPr lang="en-IE" b="0" dirty="0" smtClean="0">
                          <a:effectLst/>
                          <a:latin typeface="arial"/>
                        </a:rPr>
                        <a:t>optics</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a:t>
                      </a:r>
                      <a:r>
                        <a:rPr lang="en-IE" b="0" dirty="0" smtClean="0">
                          <a:effectLst/>
                          <a:latin typeface="arial"/>
                        </a:rPr>
                        <a:t>Optimise</a:t>
                      </a:r>
                      <a:r>
                        <a:rPr lang="en-IE" b="0" baseline="0" dirty="0" smtClean="0">
                          <a:effectLst/>
                          <a:latin typeface="arial"/>
                        </a:rPr>
                        <a:t> </a:t>
                      </a:r>
                      <a:r>
                        <a:rPr lang="en-IE" b="0" dirty="0" smtClean="0">
                          <a:effectLst/>
                          <a:latin typeface="arial"/>
                        </a:rPr>
                        <a:t>fluorophore </a:t>
                      </a:r>
                      <a:r>
                        <a:rPr lang="en-IE" b="0" dirty="0" err="1">
                          <a:effectLst/>
                          <a:latin typeface="arial"/>
                        </a:rPr>
                        <a:t>labeling</a:t>
                      </a:r>
                      <a:r>
                        <a:rPr lang="en-IE" b="0" dirty="0">
                          <a:effectLst/>
                          <a:latin typeface="arial"/>
                        </a:rPr>
                        <a:t> protocol to minimize nonspecific </a:t>
                      </a:r>
                      <a:r>
                        <a:rPr lang="en-IE" b="0" dirty="0" err="1" smtClean="0">
                          <a:effectLst/>
                          <a:latin typeface="arial"/>
                        </a:rPr>
                        <a:t>labeling</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Mount specimens in minimally fluorescent medium (e.g., without phenol red</a:t>
                      </a:r>
                      <a:r>
                        <a:rPr lang="en-IE" b="0" dirty="0" smtClean="0">
                          <a:effectLst/>
                          <a:latin typeface="arial"/>
                        </a:rPr>
                        <a:t>)</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Use band-pass filter sets that block </a:t>
                      </a:r>
                      <a:r>
                        <a:rPr lang="en-IE" b="0" dirty="0" err="1" smtClean="0">
                          <a:effectLst/>
                          <a:latin typeface="arial"/>
                        </a:rPr>
                        <a:t>autofluorescence</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Turn off the room </a:t>
                      </a:r>
                      <a:r>
                        <a:rPr lang="en-IE" b="0" dirty="0" smtClean="0">
                          <a:effectLst/>
                          <a:latin typeface="arial"/>
                        </a:rPr>
                        <a:t>lights</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Close down the field diaphragm to illuminate only the object of </a:t>
                      </a:r>
                      <a:r>
                        <a:rPr lang="en-IE" b="0" dirty="0" smtClean="0">
                          <a:effectLst/>
                          <a:latin typeface="arial"/>
                        </a:rPr>
                        <a:t>interest</a:t>
                      </a:r>
                      <a:endParaRPr lang="en-IE" b="0" dirty="0">
                        <a:effectLst/>
                        <a:latin typeface="arial"/>
                      </a:endParaRPr>
                    </a:p>
                  </a:txBody>
                  <a:tcPr marL="38100" marR="38100" marT="19050" marB="19050" anchor="ctr">
                    <a:lnL>
                      <a:noFill/>
                    </a:lnL>
                    <a:lnR>
                      <a:noFill/>
                    </a:lnR>
                    <a:lnT>
                      <a:noFill/>
                    </a:lnT>
                    <a:lnB>
                      <a:noFill/>
                    </a:lnB>
                    <a:solidFill>
                      <a:srgbClr val="FFFFFF"/>
                    </a:solidFill>
                  </a:tcPr>
                </a:tc>
              </a:tr>
              <a:tr h="0">
                <a:tc>
                  <a:txBody>
                    <a:bodyPr/>
                    <a:lstStyle/>
                    <a:p>
                      <a:pPr algn="l" fontAlgn="base"/>
                      <a:r>
                        <a:rPr lang="en-IE" b="0" dirty="0">
                          <a:effectLst/>
                          <a:latin typeface="arial"/>
                        </a:rPr>
                        <a:t>✓ When out-of-focus fluorescence is high, consider using deconvolution, confocal, or </a:t>
                      </a:r>
                      <a:r>
                        <a:rPr lang="en-IE" b="0" dirty="0" smtClean="0">
                          <a:effectLst/>
                          <a:latin typeface="arial"/>
                        </a:rPr>
                        <a:t>TIRF</a:t>
                      </a:r>
                      <a:endParaRPr lang="en-IE" b="0" dirty="0">
                        <a:effectLst/>
                        <a:latin typeface="arial"/>
                      </a:endParaRPr>
                    </a:p>
                  </a:txBody>
                  <a:tcPr marL="38100" marR="38100" marT="19050" marB="19050" anchor="ctr">
                    <a:lnL>
                      <a:noFill/>
                    </a:lnL>
                    <a:lnR>
                      <a:noFill/>
                    </a:lnR>
                    <a:lnT>
                      <a:noFill/>
                    </a:lnT>
                    <a:lnB>
                      <a:noFill/>
                    </a:lnB>
                    <a:solidFill>
                      <a:srgbClr val="FFFFFF"/>
                    </a:solidFill>
                  </a:tcPr>
                </a:tc>
              </a:tr>
            </a:tbl>
          </a:graphicData>
        </a:graphic>
      </p:graphicFrame>
      <p:sp>
        <p:nvSpPr>
          <p:cNvPr id="4" name="Title 1"/>
          <p:cNvSpPr>
            <a:spLocks noGrp="1"/>
          </p:cNvSpPr>
          <p:nvPr>
            <p:ph type="title"/>
          </p:nvPr>
        </p:nvSpPr>
        <p:spPr>
          <a:xfrm>
            <a:off x="-19050" y="0"/>
            <a:ext cx="9163050" cy="1143000"/>
          </a:xfrm>
        </p:spPr>
        <p:txBody>
          <a:bodyPr>
            <a:normAutofit fontScale="90000"/>
          </a:bodyPr>
          <a:lstStyle/>
          <a:p>
            <a:r>
              <a:rPr lang="en-IE" dirty="0"/>
              <a:t>Checklist for optimizing images for quantitation</a:t>
            </a:r>
          </a:p>
        </p:txBody>
      </p:sp>
    </p:spTree>
    <p:extLst>
      <p:ext uri="{BB962C8B-B14F-4D97-AF65-F5344CB8AC3E}">
        <p14:creationId xmlns:p14="http://schemas.microsoft.com/office/powerpoint/2010/main" val="12337913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IE" dirty="0" smtClean="0"/>
              <a:t>To recap , we talked about…</a:t>
            </a:r>
            <a:endParaRPr lang="en-IE" dirty="0"/>
          </a:p>
        </p:txBody>
      </p:sp>
      <p:sp>
        <p:nvSpPr>
          <p:cNvPr id="3" name="Content Placeholder 2"/>
          <p:cNvSpPr>
            <a:spLocks noGrp="1"/>
          </p:cNvSpPr>
          <p:nvPr>
            <p:ph idx="1"/>
          </p:nvPr>
        </p:nvSpPr>
        <p:spPr/>
        <p:txBody>
          <a:bodyPr>
            <a:normAutofit/>
          </a:bodyPr>
          <a:lstStyle/>
          <a:p>
            <a:r>
              <a:rPr lang="en-IE" dirty="0" smtClean="0"/>
              <a:t>What systems to use</a:t>
            </a:r>
          </a:p>
          <a:p>
            <a:r>
              <a:rPr lang="en-IE" dirty="0" err="1" smtClean="0"/>
              <a:t>Widefield</a:t>
            </a:r>
            <a:r>
              <a:rPr lang="en-IE" dirty="0" smtClean="0"/>
              <a:t> vs confocal </a:t>
            </a:r>
          </a:p>
          <a:p>
            <a:r>
              <a:rPr lang="en-IE" dirty="0" smtClean="0"/>
              <a:t>Care of your microscope, how to clean</a:t>
            </a:r>
          </a:p>
          <a:p>
            <a:r>
              <a:rPr lang="en-IE" dirty="0" smtClean="0"/>
              <a:t>Sample prep</a:t>
            </a:r>
          </a:p>
          <a:p>
            <a:r>
              <a:rPr lang="en-IE" dirty="0" smtClean="0"/>
              <a:t>Practical tips for generating good images</a:t>
            </a:r>
          </a:p>
          <a:p>
            <a:r>
              <a:rPr lang="en-IE" dirty="0" smtClean="0"/>
              <a:t>Pitfalls when generating images</a:t>
            </a:r>
          </a:p>
          <a:p>
            <a:r>
              <a:rPr lang="en-IE" dirty="0"/>
              <a:t>D</a:t>
            </a:r>
            <a:r>
              <a:rPr lang="en-IE" dirty="0" smtClean="0"/>
              <a:t>econvolution</a:t>
            </a:r>
          </a:p>
          <a:p>
            <a:endParaRPr lang="en-IE" dirty="0" smtClean="0"/>
          </a:p>
          <a:p>
            <a:endParaRPr lang="en-IE" dirty="0"/>
          </a:p>
        </p:txBody>
      </p:sp>
    </p:spTree>
    <p:extLst>
      <p:ext uri="{BB962C8B-B14F-4D97-AF65-F5344CB8AC3E}">
        <p14:creationId xmlns:p14="http://schemas.microsoft.com/office/powerpoint/2010/main" val="40987244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7949"/>
          <a:stretch/>
        </p:blipFill>
        <p:spPr bwMode="auto">
          <a:xfrm>
            <a:off x="47249" y="1484784"/>
            <a:ext cx="8989247"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Connector 2"/>
          <p:cNvCxnSpPr/>
          <p:nvPr/>
        </p:nvCxnSpPr>
        <p:spPr>
          <a:xfrm>
            <a:off x="5724128" y="5301208"/>
            <a:ext cx="12961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524600" y="5517232"/>
            <a:ext cx="6480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7248" y="11124"/>
            <a:ext cx="9096752" cy="954107"/>
          </a:xfrm>
          <a:prstGeom prst="rect">
            <a:avLst/>
          </a:prstGeom>
          <a:noFill/>
        </p:spPr>
        <p:txBody>
          <a:bodyPr wrap="square" rtlCol="0">
            <a:spAutoFit/>
          </a:bodyPr>
          <a:lstStyle/>
          <a:p>
            <a:r>
              <a:rPr lang="en-IE" sz="2800" dirty="0" smtClean="0">
                <a:latin typeface="+mj-lt"/>
              </a:rPr>
              <a:t>What key factor makes the </a:t>
            </a:r>
          </a:p>
          <a:p>
            <a:r>
              <a:rPr lang="en-IE" sz="2800" dirty="0" smtClean="0">
                <a:latin typeface="+mj-lt"/>
              </a:rPr>
              <a:t>fluorescence microscope work?</a:t>
            </a:r>
            <a:endParaRPr lang="en-IE" sz="2800" dirty="0">
              <a:latin typeface="+mj-lt"/>
            </a:endParaRPr>
          </a:p>
        </p:txBody>
      </p:sp>
    </p:spTree>
    <p:extLst>
      <p:ext uri="{BB962C8B-B14F-4D97-AF65-F5344CB8AC3E}">
        <p14:creationId xmlns:p14="http://schemas.microsoft.com/office/powerpoint/2010/main" val="33353132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2475" b="33762"/>
          <a:stretch/>
        </p:blipFill>
        <p:spPr bwMode="auto">
          <a:xfrm>
            <a:off x="6896" y="1340768"/>
            <a:ext cx="9084256"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7248" y="11124"/>
            <a:ext cx="9096752" cy="954107"/>
          </a:xfrm>
          <a:prstGeom prst="rect">
            <a:avLst/>
          </a:prstGeom>
          <a:noFill/>
        </p:spPr>
        <p:txBody>
          <a:bodyPr wrap="square" rtlCol="0">
            <a:spAutoFit/>
          </a:bodyPr>
          <a:lstStyle/>
          <a:p>
            <a:r>
              <a:rPr lang="en-IE" sz="2800" dirty="0" smtClean="0">
                <a:latin typeface="+mj-lt"/>
              </a:rPr>
              <a:t>What key factor makes the </a:t>
            </a:r>
          </a:p>
          <a:p>
            <a:r>
              <a:rPr lang="en-IE" sz="2800" dirty="0" smtClean="0">
                <a:latin typeface="+mj-lt"/>
              </a:rPr>
              <a:t>Confocal microscope work?</a:t>
            </a:r>
            <a:endParaRPr lang="en-IE" sz="2800" dirty="0">
              <a:latin typeface="+mj-lt"/>
            </a:endParaRPr>
          </a:p>
        </p:txBody>
      </p:sp>
    </p:spTree>
    <p:extLst>
      <p:ext uri="{BB962C8B-B14F-4D97-AF65-F5344CB8AC3E}">
        <p14:creationId xmlns:p14="http://schemas.microsoft.com/office/powerpoint/2010/main" val="7450542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5396</TotalTime>
  <Words>5988</Words>
  <Application>Microsoft Office PowerPoint</Application>
  <PresentationFormat>On-screen Show (4:3)</PresentationFormat>
  <Paragraphs>716</Paragraphs>
  <Slides>77</Slides>
  <Notes>41</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79" baseType="lpstr">
      <vt:lpstr>Office Theme</vt:lpstr>
      <vt:lpstr>SPW 8.0 Graph</vt:lpstr>
      <vt:lpstr>PowerPoint Presentation</vt:lpstr>
      <vt:lpstr>PowerPoint Presentation</vt:lpstr>
      <vt:lpstr>PowerPoint Presentation</vt:lpstr>
      <vt:lpstr>PowerPoint Presentation</vt:lpstr>
      <vt:lpstr>Remedi systems</vt:lpstr>
      <vt:lpstr>PowerPoint Presentation</vt:lpstr>
      <vt:lpstr>PowerPoint Presentation</vt:lpstr>
      <vt:lpstr>PowerPoint Presentation</vt:lpstr>
      <vt:lpstr>PowerPoint Presentation</vt:lpstr>
      <vt:lpstr>PowerPoint Presentation</vt:lpstr>
      <vt:lpstr>PowerPoint Presentation</vt:lpstr>
      <vt:lpstr>Relative Sensitivity</vt:lpstr>
      <vt:lpstr>Other approaches to cleaning up out of focus light</vt:lpstr>
      <vt:lpstr>Other approaches to cleaning up out of focus light</vt:lpstr>
      <vt:lpstr>Which imaging technique should I use?</vt:lpstr>
      <vt:lpstr>Setting up the right experimental conditions</vt:lpstr>
      <vt:lpstr>Setting up the right experimental conditions</vt:lpstr>
      <vt:lpstr>The most important piece of the optics in a microscope : the Objective</vt:lpstr>
      <vt:lpstr>Correct for aberrations </vt:lpstr>
      <vt:lpstr>Working Distance</vt:lpstr>
      <vt:lpstr>Resolution of the Microscope</vt:lpstr>
      <vt:lpstr>Resolution of the Microscope limited by the point-spread function </vt:lpstr>
      <vt:lpstr>Light-gathering power</vt:lpstr>
      <vt:lpstr>Choosing an objective</vt:lpstr>
      <vt:lpstr>Choosing an objective</vt:lpstr>
      <vt:lpstr>Cover slips</vt:lpstr>
      <vt:lpstr>Immersion media</vt:lpstr>
      <vt:lpstr>Immersion media cont’</vt:lpstr>
      <vt:lpstr>Immersion oil considerations</vt:lpstr>
      <vt:lpstr>Which oil immersion lens to use?</vt:lpstr>
      <vt:lpstr>RI of commonly imaged tissues</vt:lpstr>
      <vt:lpstr>Correct use of immersion oil</vt:lpstr>
      <vt:lpstr>Microscope Care</vt:lpstr>
      <vt:lpstr>Areas to watch out for</vt:lpstr>
      <vt:lpstr>Oil contamination </vt:lpstr>
      <vt:lpstr>Spherical Aberration</vt:lpstr>
      <vt:lpstr>Dust on the optics</vt:lpstr>
      <vt:lpstr>Lens Cleaning</vt:lpstr>
      <vt:lpstr>Cleaning Oil</vt:lpstr>
      <vt:lpstr>Cleaning lenses</vt:lpstr>
      <vt:lpstr>Cleaning lenses</vt:lpstr>
      <vt:lpstr>Cleaning - Spiral motion</vt:lpstr>
      <vt:lpstr>Cleaning - To recap</vt:lpstr>
      <vt:lpstr>Preparation of Slides</vt:lpstr>
      <vt:lpstr>Pitfalls in microscopy</vt:lpstr>
      <vt:lpstr>Fluorophore fading, bleaching, quenching</vt:lpstr>
      <vt:lpstr>False Data Interpretation</vt:lpstr>
      <vt:lpstr>NA determines resolution</vt:lpstr>
      <vt:lpstr>NA determines intensity</vt:lpstr>
      <vt:lpstr>High resolution images are necessary for colocalisation studies</vt:lpstr>
      <vt:lpstr>Emission filters must be selected to match your fluorochrome combination</vt:lpstr>
      <vt:lpstr>The effect of chromatic aberration on images.</vt:lpstr>
      <vt:lpstr>The effect of spherical aberration on images</vt:lpstr>
      <vt:lpstr>Spectral Bleed/ cross talk</vt:lpstr>
      <vt:lpstr>How to get rid/minimise bleed through?</vt:lpstr>
      <vt:lpstr>Fluorophore saturation</vt:lpstr>
      <vt:lpstr>Offset – setting black levels </vt:lpstr>
      <vt:lpstr>Detector saturation</vt:lpstr>
      <vt:lpstr>Sampling frequency: undersampling and oversampling</vt:lpstr>
      <vt:lpstr>Under sampling</vt:lpstr>
      <vt:lpstr>Undersampling</vt:lpstr>
      <vt:lpstr>Oversampling </vt:lpstr>
      <vt:lpstr>Software settings and Image display</vt:lpstr>
      <vt:lpstr>Image display - colour</vt:lpstr>
      <vt:lpstr>Image display - colour</vt:lpstr>
      <vt:lpstr>Image display – gamma factor </vt:lpstr>
      <vt:lpstr>Software tools</vt:lpstr>
      <vt:lpstr>Deconvolution</vt:lpstr>
      <vt:lpstr>Convolution and deconvolution</vt:lpstr>
      <vt:lpstr>What is the PSF ?</vt:lpstr>
      <vt:lpstr>PSF</vt:lpstr>
      <vt:lpstr>What does the PSF look like?</vt:lpstr>
      <vt:lpstr>Volocity and deconvolution</vt:lpstr>
      <vt:lpstr>Checklist for optimizing images for quantitation</vt:lpstr>
      <vt:lpstr>Checklist for optimizing images for quantitation</vt:lpstr>
      <vt:lpstr>Checklist for optimizing images for quantitation</vt:lpstr>
      <vt:lpstr>To recap , we talked about…</vt:lpstr>
    </vt:vector>
  </TitlesOfParts>
  <Company>National University of Ireland Galway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Emission wavelength: selection</dc:title>
  <dc:creator>Peter Owens</dc:creator>
  <cp:lastModifiedBy>Peter Owens</cp:lastModifiedBy>
  <cp:revision>346</cp:revision>
  <cp:lastPrinted>2012-10-04T14:07:58Z</cp:lastPrinted>
  <dcterms:created xsi:type="dcterms:W3CDTF">2010-10-28T10:27:49Z</dcterms:created>
  <dcterms:modified xsi:type="dcterms:W3CDTF">2015-06-17T15:50:36Z</dcterms:modified>
</cp:coreProperties>
</file>